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6858000" cx="9144000"/>
  <p:notesSz cx="7315200" cy="9601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3" roundtripDataSignature="AMtx7mgNsB5OWyQL8eDYOGKGxC1HRoB0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50C4519-672A-43C5-B72E-0367ED1B1341}">
  <a:tblStyle styleId="{B50C4519-672A-43C5-B72E-0367ED1B134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0" name="Google Shape;230;p10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0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7" name="Google Shape;247;p11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1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8" name="Google Shape;258;p12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2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4" name="Google Shape;294;p13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13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2" name="Google Shape;322;p14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4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48" name="Google Shape;348;p15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1"/>
          </a:p>
        </p:txBody>
      </p:sp>
      <p:sp>
        <p:nvSpPr>
          <p:cNvPr id="349" name="Google Shape;349;p15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62" name="Google Shape;362;p16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1"/>
          </a:p>
        </p:txBody>
      </p:sp>
      <p:sp>
        <p:nvSpPr>
          <p:cNvPr id="363" name="Google Shape;363;p16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0" name="Google Shape;150;p4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Give example of 5 and -5 in 1s and 2s complement</a:t>
            </a:r>
            <a:endParaRPr/>
          </a:p>
        </p:txBody>
      </p:sp>
      <p:sp>
        <p:nvSpPr>
          <p:cNvPr id="151" name="Google Shape;151;p4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0" name="Google Shape;160;p5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Work through example</a:t>
            </a:r>
            <a:endParaRPr/>
          </a:p>
        </p:txBody>
      </p:sp>
      <p:sp>
        <p:nvSpPr>
          <p:cNvPr id="161" name="Google Shape;161;p5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5" name="Google Shape;175;p6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6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9" name="Google Shape;189;p7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Work through example</a:t>
            </a:r>
            <a:endParaRPr/>
          </a:p>
        </p:txBody>
      </p:sp>
      <p:sp>
        <p:nvSpPr>
          <p:cNvPr id="190" name="Google Shape;190;p7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5" name="Google Shape;205;p8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8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0" name="Google Shape;220;p9:notes"/>
          <p:cNvSpPr txBox="1"/>
          <p:nvPr>
            <p:ph idx="1" type="body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Dist is 2, so fooled by 2 errors. But handles bursts up to 16 errors for a 16 bit checksum, and large errors ½^16</a:t>
            </a:r>
            <a:endParaRPr/>
          </a:p>
        </p:txBody>
      </p:sp>
      <p:sp>
        <p:nvSpPr>
          <p:cNvPr id="221" name="Google Shape;221;p9:notes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8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81000" lvl="0" marL="4572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81000" lvl="1" marL="9144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81000" lvl="2" marL="13716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81000" lvl="3" marL="18288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18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8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Google Shape;19;p18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2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228600" lvl="0" marL="45720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27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, Blackout">
  <p:cSld name="Title and Content, Blackout">
    <p:bg>
      <p:bgPr>
        <a:solidFill>
          <a:schemeClr val="dk1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8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81000" lvl="0" marL="4572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>
                <a:solidFill>
                  <a:schemeClr val="lt1"/>
                </a:solidFill>
              </a:defRPr>
            </a:lvl2pPr>
            <a:lvl3pPr indent="-381000" lvl="2" marL="13716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3pPr>
            <a:lvl4pPr indent="-381000" lvl="3" marL="18288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>
                <a:solidFill>
                  <a:schemeClr val="lt1"/>
                </a:solidFill>
              </a:defRPr>
            </a:lvl4pPr>
            <a:lvl5pPr indent="-381000" lvl="4" marL="22860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»"/>
              <a:defRPr sz="2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28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81" name="Google Shape;81;p28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Only, Blackout">
  <p:cSld name="Content Only, Blackout">
    <p:bg>
      <p:bgPr>
        <a:solidFill>
          <a:schemeClr val="dk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9"/>
          <p:cNvSpPr txBox="1"/>
          <p:nvPr>
            <p:ph idx="1" type="body"/>
          </p:nvPr>
        </p:nvSpPr>
        <p:spPr>
          <a:xfrm>
            <a:off x="152400" y="178755"/>
            <a:ext cx="8763000" cy="629824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b="1" sz="3200">
                <a:solidFill>
                  <a:schemeClr val="lt1"/>
                </a:solidFill>
              </a:defRPr>
            </a:lvl1pPr>
            <a:lvl2pPr indent="-228600" lvl="1" marL="91440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b="1" sz="3200">
                <a:solidFill>
                  <a:schemeClr val="lt1"/>
                </a:solidFill>
              </a:defRPr>
            </a:lvl2pPr>
            <a:lvl3pPr indent="-228600" lvl="2" marL="137160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b="1" sz="3200">
                <a:solidFill>
                  <a:schemeClr val="lt1"/>
                </a:solidFill>
              </a:defRPr>
            </a:lvl3pPr>
            <a:lvl4pPr indent="-228600" lvl="3" marL="182880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b="1" sz="3200">
                <a:solidFill>
                  <a:schemeClr val="lt1"/>
                </a:solidFill>
              </a:defRPr>
            </a:lvl4pPr>
            <a:lvl5pPr indent="-228600" lvl="4" marL="228600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b="1" sz="32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9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9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9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, Blackout">
  <p:cSld name="Blank, Blackout">
    <p:bg>
      <p:bgPr>
        <a:solidFill>
          <a:schemeClr val="dk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0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0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0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ustom Layout">
  <p:cSld name="2_Custom Layou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9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19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19"/>
          <p:cNvSpPr txBox="1"/>
          <p:nvPr>
            <p:ph idx="1" type="body"/>
          </p:nvPr>
        </p:nvSpPr>
        <p:spPr>
          <a:xfrm>
            <a:off x="228600" y="1701800"/>
            <a:ext cx="5715000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42900" lvl="0" marL="4572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25" name="Google Shape;25;p19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Custom Layout">
  <p:cSld name="4_Custom Layou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0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" name="Google Shape;29;p20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20"/>
          <p:cNvSpPr txBox="1"/>
          <p:nvPr>
            <p:ph idx="1" type="body"/>
          </p:nvPr>
        </p:nvSpPr>
        <p:spPr>
          <a:xfrm>
            <a:off x="228600" y="1397000"/>
            <a:ext cx="5715000" cy="47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42900" lvl="0" marL="4572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31" name="Google Shape;31;p20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/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21"/>
          <p:cNvSpPr txBox="1"/>
          <p:nvPr>
            <p:ph idx="1" type="subTitle"/>
          </p:nvPr>
        </p:nvSpPr>
        <p:spPr>
          <a:xfrm>
            <a:off x="1371600" y="4495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lvl="0" algn="ctr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1pPr>
            <a:lvl2pPr lvl="1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Princeton_shield.tif" id="35" name="Google Shape;35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" name="Google Shape;36;p21"/>
          <p:cNvCxnSpPr/>
          <p:nvPr/>
        </p:nvCxnSpPr>
        <p:spPr>
          <a:xfrm>
            <a:off x="152400" y="4343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2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36000" spcFirstLastPara="1" rIns="36000" wrap="square" tIns="36000">
            <a:normAutofit/>
          </a:bodyPr>
          <a:lstStyle>
            <a:lvl1pPr indent="-228600" lvl="0" marL="45720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22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2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/>
          <p:nvPr>
            <p:ph idx="1" type="body"/>
          </p:nvPr>
        </p:nvSpPr>
        <p:spPr>
          <a:xfrm>
            <a:off x="155425" y="1470346"/>
            <a:ext cx="4340375" cy="4877434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81000" lvl="0" marL="4572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81000" lvl="1" marL="9144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81000" lvl="2" marL="13716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81000" lvl="3" marL="18288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23"/>
          <p:cNvSpPr txBox="1"/>
          <p:nvPr>
            <p:ph idx="2" type="body"/>
          </p:nvPr>
        </p:nvSpPr>
        <p:spPr>
          <a:xfrm>
            <a:off x="4648199" y="1470346"/>
            <a:ext cx="4263565" cy="4877434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81000" lvl="0" marL="4572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81000" lvl="1" marL="9144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81000" lvl="2" marL="13716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81000" lvl="3" marL="18288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6" name="Google Shape;46;p23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" name="Google Shape;49;p23"/>
          <p:cNvSpPr txBox="1"/>
          <p:nvPr>
            <p:ph type="title"/>
          </p:nvPr>
        </p:nvSpPr>
        <p:spPr>
          <a:xfrm>
            <a:off x="152400" y="152400"/>
            <a:ext cx="8759364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50" name="Google Shape;50;p23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4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4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Google Shape;55;p24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56" name="Google Shape;56;p24"/>
          <p:cNvCxnSpPr/>
          <p:nvPr/>
        </p:nvCxnSpPr>
        <p:spPr>
          <a:xfrm>
            <a:off x="152400" y="129540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5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5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2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431800" lvl="0" marL="45720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2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228600" lvl="0" marL="45720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6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6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38100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»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7"/>
          <p:cNvSpPr txBox="1"/>
          <p:nvPr>
            <p:ph idx="10" type="dt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1" type="ftr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/>
              <a:t>	</a:t>
            </a:r>
            <a:r>
              <a:rPr lang="en-US"/>
              <a:t> </a:t>
            </a:r>
            <a:r>
              <a:rPr b="1" lang="en-US"/>
              <a:t>Practical</a:t>
            </a:r>
            <a:r>
              <a:rPr lang="en-US"/>
              <a:t> </a:t>
            </a:r>
            <a:r>
              <a:rPr b="1" lang="en-US"/>
              <a:t>Error control codes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Internet checksum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Hamming block code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Parity check</a:t>
            </a:r>
            <a:endParaRPr/>
          </a:p>
          <a:p>
            <a:pPr indent="-76200" lvl="2" marL="11430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76200" lvl="2" marL="11430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97" name="Google Shape;97;p1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1"/>
          <p:cNvSpPr txBox="1"/>
          <p:nvPr>
            <p:ph type="title"/>
          </p:nvPr>
        </p:nvSpPr>
        <p:spPr>
          <a:xfrm>
            <a:off x="152400" y="13208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Today</a:t>
            </a:r>
            <a:endParaRPr b="1"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0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 codes</a:t>
            </a:r>
            <a:endParaRPr/>
          </a:p>
        </p:txBody>
      </p:sp>
      <p:sp>
        <p:nvSpPr>
          <p:cNvPr id="234" name="Google Shape;234;p10"/>
          <p:cNvSpPr txBox="1"/>
          <p:nvPr>
            <p:ph idx="1" type="body"/>
          </p:nvPr>
        </p:nvSpPr>
        <p:spPr>
          <a:xfrm>
            <a:off x="185501" y="1507860"/>
            <a:ext cx="8739999" cy="2785918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Let’s </a:t>
            </a:r>
            <a:r>
              <a:rPr b="1" lang="en-US">
                <a:highlight>
                  <a:srgbClr val="CCFFFF"/>
                </a:highlight>
              </a:rPr>
              <a:t>fully</a:t>
            </a:r>
            <a:r>
              <a:rPr lang="en-US">
                <a:highlight>
                  <a:srgbClr val="CCFFFF"/>
                </a:highlight>
              </a:rPr>
              <a:t> </a:t>
            </a:r>
            <a:r>
              <a:rPr b="1" lang="en-US">
                <a:highlight>
                  <a:srgbClr val="CCFFFF"/>
                </a:highlight>
              </a:rPr>
              <a:t>generalize the parity bit</a:t>
            </a:r>
            <a:r>
              <a:rPr b="1" lang="en-US"/>
              <a:t> </a:t>
            </a:r>
            <a:r>
              <a:rPr lang="en-US"/>
              <a:t>for even more error detecting/correcting power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Split message into </a:t>
            </a:r>
            <a:r>
              <a:rPr b="1" i="1" lang="en-US"/>
              <a:t>k</a:t>
            </a:r>
            <a:r>
              <a:rPr b="1" lang="en-US"/>
              <a:t>-bit blocks, </a:t>
            </a:r>
            <a:r>
              <a:rPr lang="en-US"/>
              <a:t>and </a:t>
            </a:r>
            <a:r>
              <a:rPr b="1" lang="en-US"/>
              <a:t>add </a:t>
            </a:r>
            <a:r>
              <a:rPr b="1" i="1" lang="en-US"/>
              <a:t>n</a:t>
            </a:r>
            <a:r>
              <a:rPr b="1" lang="en-US"/>
              <a:t>−</a:t>
            </a:r>
            <a:r>
              <a:rPr b="1" i="1" lang="en-US"/>
              <a:t>k</a:t>
            </a:r>
            <a:r>
              <a:rPr b="1" lang="en-US"/>
              <a:t> parity bits </a:t>
            </a:r>
            <a:r>
              <a:rPr lang="en-US"/>
              <a:t>to the end of each block: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This is called an </a:t>
            </a:r>
            <a:r>
              <a:rPr b="1" lang="en-US"/>
              <a:t>(</a:t>
            </a:r>
            <a:r>
              <a:rPr b="1" i="1" lang="en-US"/>
              <a:t>n</a:t>
            </a:r>
            <a:r>
              <a:rPr b="1" lang="en-US"/>
              <a:t>, </a:t>
            </a:r>
            <a:r>
              <a:rPr b="1" i="1" lang="en-US"/>
              <a:t>k</a:t>
            </a:r>
            <a:r>
              <a:rPr b="1" lang="en-US"/>
              <a:t>) block code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grpSp>
        <p:nvGrpSpPr>
          <p:cNvPr id="235" name="Google Shape;235;p10"/>
          <p:cNvGrpSpPr/>
          <p:nvPr/>
        </p:nvGrpSpPr>
        <p:grpSpPr>
          <a:xfrm>
            <a:off x="2257912" y="4295664"/>
            <a:ext cx="4361544" cy="1881345"/>
            <a:chOff x="1971318" y="3155950"/>
            <a:chExt cx="4361544" cy="1881345"/>
          </a:xfrm>
        </p:grpSpPr>
        <p:sp>
          <p:nvSpPr>
            <p:cNvPr id="236" name="Google Shape;236;p10"/>
            <p:cNvSpPr/>
            <p:nvPr/>
          </p:nvSpPr>
          <p:spPr>
            <a:xfrm>
              <a:off x="1971318" y="3905251"/>
              <a:ext cx="2455333" cy="511729"/>
            </a:xfrm>
            <a:prstGeom prst="rect">
              <a:avLst/>
            </a:prstGeom>
            <a:solidFill>
              <a:srgbClr val="D8D8D8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data bits</a:t>
              </a:r>
              <a:endParaRPr/>
            </a:p>
          </p:txBody>
        </p:sp>
        <p:sp>
          <p:nvSpPr>
            <p:cNvPr id="237" name="Google Shape;237;p10"/>
            <p:cNvSpPr/>
            <p:nvPr/>
          </p:nvSpPr>
          <p:spPr>
            <a:xfrm>
              <a:off x="4426653" y="3905251"/>
              <a:ext cx="1906209" cy="511729"/>
            </a:xfrm>
            <a:prstGeom prst="rect">
              <a:avLst/>
            </a:prstGeom>
            <a:solidFill>
              <a:srgbClr val="8CB3E3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parity bits</a:t>
              </a:r>
              <a:endParaRPr/>
            </a:p>
          </p:txBody>
        </p:sp>
        <p:sp>
          <p:nvSpPr>
            <p:cNvPr id="238" name="Google Shape;238;p10"/>
            <p:cNvSpPr/>
            <p:nvPr/>
          </p:nvSpPr>
          <p:spPr>
            <a:xfrm rot="5400000">
              <a:off x="3084685" y="2506134"/>
              <a:ext cx="228600" cy="2455334"/>
            </a:xfrm>
            <a:prstGeom prst="leftBrace">
              <a:avLst>
                <a:gd fmla="val 31863" name="adj1"/>
                <a:gd fmla="val 50000" name="adj2"/>
              </a:avLst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0"/>
            <p:cNvSpPr/>
            <p:nvPr/>
          </p:nvSpPr>
          <p:spPr>
            <a:xfrm rot="-5400000">
              <a:off x="4037790" y="2405441"/>
              <a:ext cx="228600" cy="4361543"/>
            </a:xfrm>
            <a:prstGeom prst="leftBrace">
              <a:avLst>
                <a:gd fmla="val 31863" name="adj1"/>
                <a:gd fmla="val 50000" name="adj2"/>
              </a:avLst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0"/>
            <p:cNvSpPr/>
            <p:nvPr/>
          </p:nvSpPr>
          <p:spPr>
            <a:xfrm rot="5400000">
              <a:off x="5265457" y="2780696"/>
              <a:ext cx="228600" cy="1906209"/>
            </a:xfrm>
            <a:prstGeom prst="leftBrace">
              <a:avLst>
                <a:gd fmla="val 31863" name="adj1"/>
                <a:gd fmla="val 50000" name="adj2"/>
              </a:avLst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0"/>
            <p:cNvSpPr txBox="1"/>
            <p:nvPr/>
          </p:nvSpPr>
          <p:spPr>
            <a:xfrm>
              <a:off x="2829850" y="4575630"/>
              <a:ext cx="264367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codeword: </a:t>
              </a:r>
              <a:r>
                <a:rPr b="1" i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bits</a:t>
              </a:r>
              <a:endParaRPr/>
            </a:p>
          </p:txBody>
        </p:sp>
        <p:sp>
          <p:nvSpPr>
            <p:cNvPr id="242" name="Google Shape;242;p10"/>
            <p:cNvSpPr txBox="1"/>
            <p:nvPr/>
          </p:nvSpPr>
          <p:spPr>
            <a:xfrm>
              <a:off x="2730184" y="3155950"/>
              <a:ext cx="98777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bits</a:t>
              </a:r>
              <a:endParaRPr/>
            </a:p>
          </p:txBody>
        </p:sp>
        <p:sp>
          <p:nvSpPr>
            <p:cNvPr id="243" name="Google Shape;243;p10"/>
            <p:cNvSpPr txBox="1"/>
            <p:nvPr/>
          </p:nvSpPr>
          <p:spPr>
            <a:xfrm>
              <a:off x="4861967" y="3155950"/>
              <a:ext cx="1354858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−</a:t>
              </a:r>
              <a:r>
                <a:rPr b="1" i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bits</a:t>
              </a:r>
              <a:endParaRPr/>
            </a:p>
          </p:txBody>
        </p:sp>
      </p:grpSp>
      <p:sp>
        <p:nvSpPr>
          <p:cNvPr id="244" name="Google Shape;244;p10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1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to design a block code?</a:t>
            </a:r>
            <a:endParaRPr/>
          </a:p>
        </p:txBody>
      </p:sp>
      <p:sp>
        <p:nvSpPr>
          <p:cNvPr id="251" name="Google Shape;251;p11"/>
          <p:cNvSpPr txBox="1"/>
          <p:nvPr>
            <p:ph idx="1" type="body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What if we </a:t>
            </a:r>
            <a:r>
              <a:rPr b="1" lang="en-US">
                <a:solidFill>
                  <a:srgbClr val="E36C09"/>
                </a:solidFill>
              </a:rPr>
              <a:t>repeat the parity bit 3×?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</a:t>
            </a:r>
            <a:r>
              <a:rPr baseline="-25000" lang="en-US"/>
              <a:t> </a:t>
            </a:r>
            <a:r>
              <a:rPr lang="en-US"/>
              <a:t>= D</a:t>
            </a:r>
            <a:r>
              <a:rPr baseline="-25000" lang="en-US"/>
              <a:t>1</a:t>
            </a:r>
            <a:r>
              <a:rPr lang="en-US"/>
              <a:t> </a:t>
            </a:r>
            <a:r>
              <a:rPr b="1" lang="en-US"/>
              <a:t>⊕ </a:t>
            </a:r>
            <a:r>
              <a:rPr lang="en-US"/>
              <a:t>D</a:t>
            </a:r>
            <a:r>
              <a:rPr baseline="-25000" lang="en-US"/>
              <a:t>2</a:t>
            </a:r>
            <a:r>
              <a:rPr lang="en-US"/>
              <a:t> </a:t>
            </a:r>
            <a:r>
              <a:rPr b="1" lang="en-US"/>
              <a:t>⊕ </a:t>
            </a:r>
            <a:r>
              <a:rPr lang="en-US"/>
              <a:t>D</a:t>
            </a:r>
            <a:r>
              <a:rPr baseline="-25000" lang="en-US"/>
              <a:t>3</a:t>
            </a:r>
            <a:r>
              <a:rPr lang="en-US"/>
              <a:t> </a:t>
            </a:r>
            <a:r>
              <a:rPr b="1" lang="en-US"/>
              <a:t>⊕</a:t>
            </a:r>
            <a:r>
              <a:rPr lang="en-US"/>
              <a:t> D</a:t>
            </a:r>
            <a:r>
              <a:rPr baseline="-25000" lang="en-US"/>
              <a:t>4</a:t>
            </a:r>
            <a:r>
              <a:rPr lang="en-US"/>
              <a:t>; </a:t>
            </a:r>
            <a:r>
              <a:rPr i="1" lang="en-US"/>
              <a:t>R</a:t>
            </a:r>
            <a:r>
              <a:rPr lang="en-US"/>
              <a:t> = 4/7</a:t>
            </a:r>
            <a:endParaRPr baseline="-25000"/>
          </a:p>
          <a:p>
            <a:pPr indent="-1333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Flip one data bit, all parity bits flip.  So </a:t>
            </a:r>
            <a:r>
              <a:rPr b="1" i="1" lang="en-US">
                <a:solidFill>
                  <a:srgbClr val="1F497D"/>
                </a:solidFill>
              </a:rPr>
              <a:t>d</a:t>
            </a:r>
            <a:r>
              <a:rPr b="1" baseline="-25000" lang="en-US">
                <a:solidFill>
                  <a:srgbClr val="1F497D"/>
                </a:solidFill>
              </a:rPr>
              <a:t>min</a:t>
            </a:r>
            <a:r>
              <a:rPr b="1" lang="en-US">
                <a:solidFill>
                  <a:srgbClr val="1F497D"/>
                </a:solidFill>
              </a:rPr>
              <a:t> = 4?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3300"/>
              </a:buClr>
              <a:buSzPts val="2400"/>
              <a:buChar char="•"/>
            </a:pPr>
            <a:r>
              <a:rPr b="1" lang="en-US">
                <a:solidFill>
                  <a:srgbClr val="FF3300"/>
                </a:solidFill>
              </a:rPr>
              <a:t>No!</a:t>
            </a:r>
            <a:r>
              <a:rPr lang="en-US">
                <a:solidFill>
                  <a:srgbClr val="FF3300"/>
                </a:solidFill>
              </a:rPr>
              <a:t>  </a:t>
            </a:r>
            <a:r>
              <a:rPr lang="en-US"/>
              <a:t>Flip another data bit, all parity bits flip back to original values!  So </a:t>
            </a:r>
            <a:r>
              <a:rPr b="1" i="1" lang="en-US">
                <a:solidFill>
                  <a:srgbClr val="FF0000"/>
                </a:solidFill>
              </a:rPr>
              <a:t>d</a:t>
            </a:r>
            <a:r>
              <a:rPr b="1" baseline="-25000" lang="en-US">
                <a:solidFill>
                  <a:srgbClr val="FF0000"/>
                </a:solidFill>
              </a:rPr>
              <a:t>min</a:t>
            </a:r>
            <a:r>
              <a:rPr b="1" lang="en-US">
                <a:solidFill>
                  <a:srgbClr val="FF0000"/>
                </a:solidFill>
              </a:rPr>
              <a:t> = 2</a:t>
            </a:r>
            <a:endParaRPr/>
          </a:p>
          <a:p>
            <a:pPr indent="0" lvl="1" marL="4572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rgbClr val="E36C09"/>
              </a:solidFill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b="1" lang="en-US"/>
              <a:t>What happened?  </a:t>
            </a:r>
            <a:r>
              <a:rPr lang="en-US"/>
              <a:t>Parity checks either </a:t>
            </a:r>
            <a:r>
              <a:rPr b="1" lang="en-US">
                <a:highlight>
                  <a:srgbClr val="FFFF99"/>
                </a:highlight>
              </a:rPr>
              <a:t>all failed or all succeeded,</a:t>
            </a:r>
            <a:r>
              <a:rPr b="1" lang="en-US"/>
              <a:t> </a:t>
            </a:r>
            <a:r>
              <a:rPr lang="en-US"/>
              <a:t>giving </a:t>
            </a:r>
            <a:r>
              <a:rPr b="1" lang="en-US">
                <a:solidFill>
                  <a:srgbClr val="FF3300"/>
                </a:solidFill>
              </a:rPr>
              <a:t>no additional information</a:t>
            </a:r>
            <a:endParaRPr/>
          </a:p>
        </p:txBody>
      </p:sp>
      <p:sp>
        <p:nvSpPr>
          <p:cNvPr id="252" name="Google Shape;252;p11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53" name="Google Shape;253;p11"/>
          <p:cNvGrpSpPr/>
          <p:nvPr/>
        </p:nvGrpSpPr>
        <p:grpSpPr>
          <a:xfrm>
            <a:off x="6492835" y="1441715"/>
            <a:ext cx="2273300" cy="468001"/>
            <a:chOff x="4838095" y="2842787"/>
            <a:chExt cx="2485706" cy="511729"/>
          </a:xfrm>
        </p:grpSpPr>
        <p:sp>
          <p:nvSpPr>
            <p:cNvPr id="254" name="Google Shape;254;p11"/>
            <p:cNvSpPr/>
            <p:nvPr/>
          </p:nvSpPr>
          <p:spPr>
            <a:xfrm>
              <a:off x="4838095" y="2842787"/>
              <a:ext cx="1544356" cy="511729"/>
            </a:xfrm>
            <a:prstGeom prst="rect">
              <a:avLst/>
            </a:prstGeom>
            <a:solidFill>
              <a:srgbClr val="D8D8D8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</a:t>
              </a:r>
              <a:r>
                <a:rPr b="1" baseline="-25000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</a:t>
              </a:r>
              <a:r>
                <a:rPr b="1" baseline="-25000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</a:t>
              </a:r>
              <a:r>
                <a:rPr b="1" baseline="-25000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</a:t>
              </a:r>
              <a:r>
                <a:rPr b="1" baseline="-25000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  <a:endParaRPr/>
            </a:p>
          </p:txBody>
        </p:sp>
        <p:sp>
          <p:nvSpPr>
            <p:cNvPr id="255" name="Google Shape;255;p11"/>
            <p:cNvSpPr/>
            <p:nvPr/>
          </p:nvSpPr>
          <p:spPr>
            <a:xfrm>
              <a:off x="6382453" y="2842787"/>
              <a:ext cx="941348" cy="511729"/>
            </a:xfrm>
            <a:prstGeom prst="rect">
              <a:avLst/>
            </a:prstGeom>
            <a:solidFill>
              <a:srgbClr val="8CB3E3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</a:t>
              </a:r>
              <a:r>
                <a:rPr b="1" baseline="-25000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</a:t>
              </a:r>
              <a:r>
                <a:rPr b="1" baseline="-25000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</a:t>
              </a:r>
              <a:endParaRPr b="1" baseline="-25000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2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Hamming (7, 4) code</a:t>
            </a:r>
            <a:endParaRPr/>
          </a:p>
        </p:txBody>
      </p:sp>
      <p:grpSp>
        <p:nvGrpSpPr>
          <p:cNvPr id="262" name="Google Shape;262;p12"/>
          <p:cNvGrpSpPr/>
          <p:nvPr/>
        </p:nvGrpSpPr>
        <p:grpSpPr>
          <a:xfrm>
            <a:off x="611830" y="1669678"/>
            <a:ext cx="3293190" cy="1206022"/>
            <a:chOff x="4838095" y="1417638"/>
            <a:chExt cx="3293190" cy="1206022"/>
          </a:xfrm>
        </p:grpSpPr>
        <p:grpSp>
          <p:nvGrpSpPr>
            <p:cNvPr id="263" name="Google Shape;263;p12"/>
            <p:cNvGrpSpPr/>
            <p:nvPr/>
          </p:nvGrpSpPr>
          <p:grpSpPr>
            <a:xfrm>
              <a:off x="4838095" y="2111931"/>
              <a:ext cx="2745619" cy="511729"/>
              <a:chOff x="4838095" y="2842787"/>
              <a:chExt cx="2745619" cy="511729"/>
            </a:xfrm>
          </p:grpSpPr>
          <p:sp>
            <p:nvSpPr>
              <p:cNvPr id="264" name="Google Shape;264;p12"/>
              <p:cNvSpPr/>
              <p:nvPr/>
            </p:nvSpPr>
            <p:spPr>
              <a:xfrm>
                <a:off x="4838095" y="2842787"/>
                <a:ext cx="1544356" cy="511729"/>
              </a:xfrm>
              <a:prstGeom prst="rect">
                <a:avLst/>
              </a:prstGeom>
              <a:solidFill>
                <a:srgbClr val="D8D8D8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r>
                  <a:rPr b="1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r>
                  <a:rPr b="1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</a:t>
                </a:r>
                <a:r>
                  <a:rPr b="1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</a:t>
                </a:r>
                <a:endParaRPr/>
              </a:p>
            </p:txBody>
          </p:sp>
          <p:sp>
            <p:nvSpPr>
              <p:cNvPr id="265" name="Google Shape;265;p12"/>
              <p:cNvSpPr/>
              <p:nvPr/>
            </p:nvSpPr>
            <p:spPr>
              <a:xfrm>
                <a:off x="6382453" y="2842787"/>
                <a:ext cx="1201261" cy="511729"/>
              </a:xfrm>
              <a:prstGeom prst="rect">
                <a:avLst/>
              </a:prstGeom>
              <a:solidFill>
                <a:srgbClr val="8CB3E3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</a:t>
                </a:r>
                <a:r>
                  <a:rPr b="1" baseline="-25000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r>
                  <a:rPr b="1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</a:t>
                </a:r>
                <a:r>
                  <a:rPr b="1" baseline="-25000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r>
                  <a:rPr b="1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</a:t>
                </a:r>
                <a:r>
                  <a:rPr b="1" baseline="-25000" lang="en-US" sz="2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</a:t>
                </a:r>
                <a:endParaRPr/>
              </a:p>
            </p:txBody>
          </p:sp>
        </p:grpSp>
        <p:sp>
          <p:nvSpPr>
            <p:cNvPr id="266" name="Google Shape;266;p12"/>
            <p:cNvSpPr/>
            <p:nvPr/>
          </p:nvSpPr>
          <p:spPr>
            <a:xfrm rot="5400000">
              <a:off x="5495974" y="1223310"/>
              <a:ext cx="228600" cy="1544358"/>
            </a:xfrm>
            <a:prstGeom prst="leftBrace">
              <a:avLst>
                <a:gd fmla="val 31863" name="adj1"/>
                <a:gd fmla="val 50000" name="adj2"/>
              </a:avLst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2"/>
            <p:cNvSpPr/>
            <p:nvPr/>
          </p:nvSpPr>
          <p:spPr>
            <a:xfrm rot="5400000">
              <a:off x="6868784" y="1394859"/>
              <a:ext cx="228600" cy="1201260"/>
            </a:xfrm>
            <a:prstGeom prst="leftBrace">
              <a:avLst>
                <a:gd fmla="val 31863" name="adj1"/>
                <a:gd fmla="val 50000" name="adj2"/>
              </a:avLst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2"/>
            <p:cNvSpPr txBox="1"/>
            <p:nvPr/>
          </p:nvSpPr>
          <p:spPr>
            <a:xfrm>
              <a:off x="4976826" y="1419524"/>
              <a:ext cx="1285929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r>
                <a:rPr b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= 4 bits</a:t>
              </a:r>
              <a:endParaRPr/>
            </a:p>
          </p:txBody>
        </p:sp>
        <p:sp>
          <p:nvSpPr>
            <p:cNvPr id="269" name="Google Shape;269;p12"/>
            <p:cNvSpPr txBox="1"/>
            <p:nvPr/>
          </p:nvSpPr>
          <p:spPr>
            <a:xfrm>
              <a:off x="6398118" y="1417638"/>
              <a:ext cx="1733167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 </a:t>
              </a:r>
              <a:r>
                <a:rPr b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− </a:t>
              </a:r>
              <a:r>
                <a:rPr b="1" i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r>
                <a:rPr b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= 3 bits</a:t>
              </a:r>
              <a:endParaRPr/>
            </a:p>
          </p:txBody>
        </p:sp>
      </p:grpSp>
      <p:sp>
        <p:nvSpPr>
          <p:cNvPr id="270" name="Google Shape;270;p12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71" name="Google Shape;271;p12"/>
          <p:cNvGrpSpPr/>
          <p:nvPr/>
        </p:nvGrpSpPr>
        <p:grpSpPr>
          <a:xfrm>
            <a:off x="4947223" y="1562342"/>
            <a:ext cx="3987489" cy="3005002"/>
            <a:chOff x="4947223" y="1562342"/>
            <a:chExt cx="3987489" cy="3005002"/>
          </a:xfrm>
        </p:grpSpPr>
        <p:sp>
          <p:nvSpPr>
            <p:cNvPr id="272" name="Google Shape;272;p12"/>
            <p:cNvSpPr txBox="1"/>
            <p:nvPr/>
          </p:nvSpPr>
          <p:spPr>
            <a:xfrm>
              <a:off x="6862994" y="2069788"/>
              <a:ext cx="5036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273" name="Google Shape;273;p12"/>
            <p:cNvSpPr txBox="1"/>
            <p:nvPr/>
          </p:nvSpPr>
          <p:spPr>
            <a:xfrm>
              <a:off x="6369965" y="3041870"/>
              <a:ext cx="5036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274" name="Google Shape;274;p12"/>
            <p:cNvSpPr txBox="1"/>
            <p:nvPr/>
          </p:nvSpPr>
          <p:spPr>
            <a:xfrm>
              <a:off x="7380225" y="3030730"/>
              <a:ext cx="5036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grpSp>
          <p:nvGrpSpPr>
            <p:cNvPr id="275" name="Google Shape;275;p12"/>
            <p:cNvGrpSpPr/>
            <p:nvPr/>
          </p:nvGrpSpPr>
          <p:grpSpPr>
            <a:xfrm>
              <a:off x="5400372" y="1562342"/>
              <a:ext cx="2127250" cy="2049944"/>
              <a:chOff x="5080545" y="3461466"/>
              <a:chExt cx="2127250" cy="2049944"/>
            </a:xfrm>
          </p:grpSpPr>
          <p:sp>
            <p:nvSpPr>
              <p:cNvPr id="276" name="Google Shape;276;p12"/>
              <p:cNvSpPr/>
              <p:nvPr/>
            </p:nvSpPr>
            <p:spPr>
              <a:xfrm>
                <a:off x="5297678" y="3601293"/>
                <a:ext cx="1910117" cy="1910117"/>
              </a:xfrm>
              <a:prstGeom prst="ellipse">
                <a:avLst/>
              </a:prstGeom>
              <a:solidFill>
                <a:srgbClr val="FF0000">
                  <a:alpha val="14901"/>
                </a:srgbClr>
              </a:solidFill>
              <a:ln cap="flat" cmpd="sng" w="254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" name="Google Shape;277;p12"/>
              <p:cNvSpPr txBox="1"/>
              <p:nvPr/>
            </p:nvSpPr>
            <p:spPr>
              <a:xfrm>
                <a:off x="5080545" y="3461466"/>
                <a:ext cx="521297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endParaRPr/>
              </a:p>
            </p:txBody>
          </p:sp>
        </p:grpSp>
        <p:grpSp>
          <p:nvGrpSpPr>
            <p:cNvPr id="278" name="Google Shape;278;p12"/>
            <p:cNvGrpSpPr/>
            <p:nvPr/>
          </p:nvGrpSpPr>
          <p:grpSpPr>
            <a:xfrm>
              <a:off x="4947223" y="2024007"/>
              <a:ext cx="3125252" cy="2280776"/>
              <a:chOff x="4627396" y="3923131"/>
              <a:chExt cx="3125252" cy="2280776"/>
            </a:xfrm>
          </p:grpSpPr>
          <p:sp>
            <p:nvSpPr>
              <p:cNvPr id="279" name="Google Shape;279;p12"/>
              <p:cNvSpPr/>
              <p:nvPr/>
            </p:nvSpPr>
            <p:spPr>
              <a:xfrm>
                <a:off x="5842531" y="3923131"/>
                <a:ext cx="1910117" cy="1910117"/>
              </a:xfrm>
              <a:prstGeom prst="ellipse">
                <a:avLst/>
              </a:prstGeom>
              <a:noFill/>
              <a:ln cap="flat" cmpd="sng" w="28575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" name="Google Shape;280;p12"/>
              <p:cNvSpPr txBox="1"/>
              <p:nvPr/>
            </p:nvSpPr>
            <p:spPr>
              <a:xfrm>
                <a:off x="4627396" y="5742242"/>
                <a:ext cx="965329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</a:t>
                </a:r>
                <a:r>
                  <a:rPr b="1" lang="en-US"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:all</a:t>
                </a:r>
                <a:endParaRPr/>
              </a:p>
            </p:txBody>
          </p:sp>
          <p:cxnSp>
            <p:nvCxnSpPr>
              <p:cNvPr id="281" name="Google Shape;281;p12"/>
              <p:cNvCxnSpPr>
                <a:stCxn id="280" idx="3"/>
              </p:cNvCxnSpPr>
              <p:nvPr/>
            </p:nvCxnSpPr>
            <p:spPr>
              <a:xfrm flipH="1" rot="10800000">
                <a:off x="5592725" y="5833275"/>
                <a:ext cx="762900" cy="1398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dash"/>
                <a:round/>
                <a:headEnd len="sm" w="sm" type="none"/>
                <a:tailEnd len="med" w="med" type="stealth"/>
              </a:ln>
            </p:spPr>
          </p:cxnSp>
        </p:grpSp>
        <p:grpSp>
          <p:nvGrpSpPr>
            <p:cNvPr id="282" name="Google Shape;282;p12"/>
            <p:cNvGrpSpPr/>
            <p:nvPr/>
          </p:nvGrpSpPr>
          <p:grpSpPr>
            <a:xfrm>
              <a:off x="6675356" y="1562342"/>
              <a:ext cx="2259356" cy="2049944"/>
              <a:chOff x="6355529" y="3461466"/>
              <a:chExt cx="2259356" cy="2049944"/>
            </a:xfrm>
          </p:grpSpPr>
          <p:sp>
            <p:nvSpPr>
              <p:cNvPr id="283" name="Google Shape;283;p12"/>
              <p:cNvSpPr/>
              <p:nvPr/>
            </p:nvSpPr>
            <p:spPr>
              <a:xfrm>
                <a:off x="6355529" y="3601293"/>
                <a:ext cx="1910117" cy="1910117"/>
              </a:xfrm>
              <a:prstGeom prst="ellipse">
                <a:avLst/>
              </a:prstGeom>
              <a:solidFill>
                <a:srgbClr val="0000FF">
                  <a:alpha val="14901"/>
                </a:srgbClr>
              </a:solidFill>
              <a:ln cap="flat" cmpd="sng" w="254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4" name="Google Shape;284;p12"/>
              <p:cNvSpPr txBox="1"/>
              <p:nvPr/>
            </p:nvSpPr>
            <p:spPr>
              <a:xfrm>
                <a:off x="8093587" y="3461466"/>
                <a:ext cx="52129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0000FF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rgbClr val="0000FF"/>
                    </a:solidFill>
                    <a:latin typeface="Arial"/>
                    <a:ea typeface="Arial"/>
                    <a:cs typeface="Arial"/>
                    <a:sym typeface="Arial"/>
                  </a:rPr>
                  <a:t>4</a:t>
                </a:r>
                <a:endParaRPr/>
              </a:p>
            </p:txBody>
          </p:sp>
        </p:grpSp>
        <p:grpSp>
          <p:nvGrpSpPr>
            <p:cNvPr id="285" name="Google Shape;285;p12"/>
            <p:cNvGrpSpPr/>
            <p:nvPr/>
          </p:nvGrpSpPr>
          <p:grpSpPr>
            <a:xfrm>
              <a:off x="6218063" y="2657227"/>
              <a:ext cx="2475312" cy="1910117"/>
              <a:chOff x="5898236" y="4556351"/>
              <a:chExt cx="2475312" cy="1910117"/>
            </a:xfrm>
          </p:grpSpPr>
          <p:sp>
            <p:nvSpPr>
              <p:cNvPr id="286" name="Google Shape;286;p12"/>
              <p:cNvSpPr/>
              <p:nvPr/>
            </p:nvSpPr>
            <p:spPr>
              <a:xfrm>
                <a:off x="5898236" y="4556351"/>
                <a:ext cx="1910117" cy="1910117"/>
              </a:xfrm>
              <a:prstGeom prst="ellipse">
                <a:avLst/>
              </a:prstGeom>
              <a:solidFill>
                <a:srgbClr val="008000">
                  <a:alpha val="14901"/>
                </a:srgbClr>
              </a:solidFill>
              <a:ln cap="flat" cmpd="sng" w="254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7" name="Google Shape;287;p12"/>
              <p:cNvSpPr txBox="1"/>
              <p:nvPr/>
            </p:nvSpPr>
            <p:spPr>
              <a:xfrm>
                <a:off x="7852250" y="5415452"/>
                <a:ext cx="52129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008000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rgbClr val="008000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endParaRPr/>
              </a:p>
            </p:txBody>
          </p:sp>
        </p:grpSp>
      </p:grpSp>
      <p:sp>
        <p:nvSpPr>
          <p:cNvPr id="288" name="Google Shape;288;p12"/>
          <p:cNvSpPr/>
          <p:nvPr/>
        </p:nvSpPr>
        <p:spPr>
          <a:xfrm>
            <a:off x="635010" y="3070078"/>
            <a:ext cx="1091403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1" lang="en-US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1" lang="en-US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</a:t>
            </a:r>
            <a:endParaRPr b="1" baseline="-25000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2"/>
          <p:cNvSpPr/>
          <p:nvPr/>
        </p:nvSpPr>
        <p:spPr>
          <a:xfrm>
            <a:off x="2743518" y="3070078"/>
            <a:ext cx="86588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⊕ </a:t>
            </a:r>
            <a:r>
              <a:rPr b="1"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⊕ </a:t>
            </a:r>
            <a:r>
              <a:rPr b="1"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90" name="Google Shape;290;p12"/>
          <p:cNvSpPr/>
          <p:nvPr/>
        </p:nvSpPr>
        <p:spPr>
          <a:xfrm>
            <a:off x="2121447" y="3070078"/>
            <a:ext cx="86588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⊕ D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⊕ D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⊕ D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91" name="Google Shape;291;p12"/>
          <p:cNvSpPr/>
          <p:nvPr/>
        </p:nvSpPr>
        <p:spPr>
          <a:xfrm>
            <a:off x="1490626" y="3070078"/>
            <a:ext cx="86588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⊕ </a:t>
            </a:r>
            <a:r>
              <a:rPr b="1" lang="en-US" sz="20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1" sz="2000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⊕ </a:t>
            </a:r>
            <a:r>
              <a:rPr b="1" lang="en-US" sz="20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3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Hamming (7, 4) code: </a:t>
            </a:r>
            <a:r>
              <a:rPr b="1" i="1"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</a:t>
            </a:r>
            <a:endParaRPr/>
          </a:p>
        </p:txBody>
      </p:sp>
      <p:sp>
        <p:nvSpPr>
          <p:cNvPr id="298" name="Google Shape;298;p13"/>
          <p:cNvSpPr txBox="1"/>
          <p:nvPr>
            <p:ph idx="1" type="body"/>
          </p:nvPr>
        </p:nvSpPr>
        <p:spPr>
          <a:xfrm>
            <a:off x="157832" y="1540867"/>
            <a:ext cx="4805680" cy="3644837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/>
              <a:t>Change one data bit, </a:t>
            </a:r>
            <a:r>
              <a:rPr lang="en-US"/>
              <a:t>either: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Two P</a:t>
            </a:r>
            <a:r>
              <a:rPr baseline="-25000" i="1" lang="en-US"/>
              <a:t>i</a:t>
            </a:r>
            <a:r>
              <a:rPr lang="en-US"/>
              <a:t> change, or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Three P</a:t>
            </a:r>
            <a:r>
              <a:rPr baseline="-25000" i="1" lang="en-US"/>
              <a:t>i</a:t>
            </a:r>
            <a:r>
              <a:rPr lang="en-US"/>
              <a:t> change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Change two data bits, either: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Two P</a:t>
            </a:r>
            <a:r>
              <a:rPr baseline="-25000" i="1" lang="en-US"/>
              <a:t>i</a:t>
            </a:r>
            <a:r>
              <a:rPr lang="en-US"/>
              <a:t> change, or 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One P</a:t>
            </a:r>
            <a:r>
              <a:rPr baseline="-25000" i="1" lang="en-US"/>
              <a:t>i</a:t>
            </a:r>
            <a:r>
              <a:rPr lang="en-US"/>
              <a:t> changes</a:t>
            </a:r>
            <a:endParaRPr/>
          </a:p>
        </p:txBody>
      </p:sp>
      <p:sp>
        <p:nvSpPr>
          <p:cNvPr id="299" name="Google Shape;299;p13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0" name="Google Shape;300;p13"/>
          <p:cNvSpPr/>
          <p:nvPr/>
        </p:nvSpPr>
        <p:spPr>
          <a:xfrm>
            <a:off x="569001" y="1915804"/>
            <a:ext cx="311285" cy="28123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254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1" name="Google Shape;301;p13"/>
          <p:cNvSpPr/>
          <p:nvPr/>
        </p:nvSpPr>
        <p:spPr>
          <a:xfrm>
            <a:off x="569000" y="3747160"/>
            <a:ext cx="311285" cy="28123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254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302" name="Google Shape;302;p13"/>
          <p:cNvGrpSpPr/>
          <p:nvPr/>
        </p:nvGrpSpPr>
        <p:grpSpPr>
          <a:xfrm>
            <a:off x="4947223" y="1562342"/>
            <a:ext cx="3987489" cy="3005002"/>
            <a:chOff x="4947223" y="1562342"/>
            <a:chExt cx="3987489" cy="3005002"/>
          </a:xfrm>
        </p:grpSpPr>
        <p:sp>
          <p:nvSpPr>
            <p:cNvPr id="303" name="Google Shape;303;p13"/>
            <p:cNvSpPr txBox="1"/>
            <p:nvPr/>
          </p:nvSpPr>
          <p:spPr>
            <a:xfrm>
              <a:off x="6862994" y="2069788"/>
              <a:ext cx="5036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304" name="Google Shape;304;p13"/>
            <p:cNvSpPr txBox="1"/>
            <p:nvPr/>
          </p:nvSpPr>
          <p:spPr>
            <a:xfrm>
              <a:off x="6369965" y="3041870"/>
              <a:ext cx="5036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305" name="Google Shape;305;p13"/>
            <p:cNvSpPr txBox="1"/>
            <p:nvPr/>
          </p:nvSpPr>
          <p:spPr>
            <a:xfrm>
              <a:off x="7380225" y="3030730"/>
              <a:ext cx="5036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grpSp>
          <p:nvGrpSpPr>
            <p:cNvPr id="306" name="Google Shape;306;p13"/>
            <p:cNvGrpSpPr/>
            <p:nvPr/>
          </p:nvGrpSpPr>
          <p:grpSpPr>
            <a:xfrm>
              <a:off x="5400372" y="1562342"/>
              <a:ext cx="2127250" cy="2049944"/>
              <a:chOff x="5080545" y="3461466"/>
              <a:chExt cx="2127250" cy="2049944"/>
            </a:xfrm>
          </p:grpSpPr>
          <p:sp>
            <p:nvSpPr>
              <p:cNvPr id="307" name="Google Shape;307;p13"/>
              <p:cNvSpPr/>
              <p:nvPr/>
            </p:nvSpPr>
            <p:spPr>
              <a:xfrm>
                <a:off x="5297678" y="3601293"/>
                <a:ext cx="1910117" cy="1910117"/>
              </a:xfrm>
              <a:prstGeom prst="ellipse">
                <a:avLst/>
              </a:prstGeom>
              <a:solidFill>
                <a:srgbClr val="FF0000">
                  <a:alpha val="14901"/>
                </a:srgbClr>
              </a:solidFill>
              <a:ln cap="flat" cmpd="sng" w="254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13"/>
              <p:cNvSpPr txBox="1"/>
              <p:nvPr/>
            </p:nvSpPr>
            <p:spPr>
              <a:xfrm>
                <a:off x="5080545" y="3461466"/>
                <a:ext cx="521297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endParaRPr/>
              </a:p>
            </p:txBody>
          </p:sp>
        </p:grpSp>
        <p:grpSp>
          <p:nvGrpSpPr>
            <p:cNvPr id="309" name="Google Shape;309;p13"/>
            <p:cNvGrpSpPr/>
            <p:nvPr/>
          </p:nvGrpSpPr>
          <p:grpSpPr>
            <a:xfrm>
              <a:off x="4947223" y="2024007"/>
              <a:ext cx="3125252" cy="2280776"/>
              <a:chOff x="4627396" y="3923131"/>
              <a:chExt cx="3125252" cy="2280776"/>
            </a:xfrm>
          </p:grpSpPr>
          <p:sp>
            <p:nvSpPr>
              <p:cNvPr id="310" name="Google Shape;310;p13"/>
              <p:cNvSpPr/>
              <p:nvPr/>
            </p:nvSpPr>
            <p:spPr>
              <a:xfrm>
                <a:off x="5842531" y="3923131"/>
                <a:ext cx="1910117" cy="1910117"/>
              </a:xfrm>
              <a:prstGeom prst="ellipse">
                <a:avLst/>
              </a:prstGeom>
              <a:noFill/>
              <a:ln cap="flat" cmpd="sng" w="28575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1" name="Google Shape;311;p13"/>
              <p:cNvSpPr txBox="1"/>
              <p:nvPr/>
            </p:nvSpPr>
            <p:spPr>
              <a:xfrm>
                <a:off x="4627396" y="5742242"/>
                <a:ext cx="965329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</a:t>
                </a:r>
                <a:r>
                  <a:rPr b="1" lang="en-US"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:all</a:t>
                </a:r>
                <a:endParaRPr/>
              </a:p>
            </p:txBody>
          </p:sp>
          <p:cxnSp>
            <p:nvCxnSpPr>
              <p:cNvPr id="312" name="Google Shape;312;p13"/>
              <p:cNvCxnSpPr>
                <a:stCxn id="311" idx="3"/>
              </p:cNvCxnSpPr>
              <p:nvPr/>
            </p:nvCxnSpPr>
            <p:spPr>
              <a:xfrm flipH="1" rot="10800000">
                <a:off x="5592725" y="5833275"/>
                <a:ext cx="762900" cy="1398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dash"/>
                <a:round/>
                <a:headEnd len="sm" w="sm" type="none"/>
                <a:tailEnd len="med" w="med" type="stealth"/>
              </a:ln>
            </p:spPr>
          </p:cxnSp>
        </p:grpSp>
        <p:grpSp>
          <p:nvGrpSpPr>
            <p:cNvPr id="313" name="Google Shape;313;p13"/>
            <p:cNvGrpSpPr/>
            <p:nvPr/>
          </p:nvGrpSpPr>
          <p:grpSpPr>
            <a:xfrm>
              <a:off x="6675356" y="1562342"/>
              <a:ext cx="2259356" cy="2049944"/>
              <a:chOff x="6355529" y="3461466"/>
              <a:chExt cx="2259356" cy="2049944"/>
            </a:xfrm>
          </p:grpSpPr>
          <p:sp>
            <p:nvSpPr>
              <p:cNvPr id="314" name="Google Shape;314;p13"/>
              <p:cNvSpPr/>
              <p:nvPr/>
            </p:nvSpPr>
            <p:spPr>
              <a:xfrm>
                <a:off x="6355529" y="3601293"/>
                <a:ext cx="1910117" cy="1910117"/>
              </a:xfrm>
              <a:prstGeom prst="ellipse">
                <a:avLst/>
              </a:prstGeom>
              <a:solidFill>
                <a:srgbClr val="0000FF">
                  <a:alpha val="14901"/>
                </a:srgbClr>
              </a:solidFill>
              <a:ln cap="flat" cmpd="sng" w="254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5" name="Google Shape;315;p13"/>
              <p:cNvSpPr txBox="1"/>
              <p:nvPr/>
            </p:nvSpPr>
            <p:spPr>
              <a:xfrm>
                <a:off x="8093587" y="3461466"/>
                <a:ext cx="52129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0000FF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rgbClr val="0000FF"/>
                    </a:solidFill>
                    <a:latin typeface="Arial"/>
                    <a:ea typeface="Arial"/>
                    <a:cs typeface="Arial"/>
                    <a:sym typeface="Arial"/>
                  </a:rPr>
                  <a:t>4</a:t>
                </a:r>
                <a:endParaRPr/>
              </a:p>
            </p:txBody>
          </p:sp>
        </p:grpSp>
        <p:grpSp>
          <p:nvGrpSpPr>
            <p:cNvPr id="316" name="Google Shape;316;p13"/>
            <p:cNvGrpSpPr/>
            <p:nvPr/>
          </p:nvGrpSpPr>
          <p:grpSpPr>
            <a:xfrm>
              <a:off x="6218063" y="2657227"/>
              <a:ext cx="2475312" cy="1910117"/>
              <a:chOff x="5898236" y="4556351"/>
              <a:chExt cx="2475312" cy="1910117"/>
            </a:xfrm>
          </p:grpSpPr>
          <p:sp>
            <p:nvSpPr>
              <p:cNvPr id="317" name="Google Shape;317;p13"/>
              <p:cNvSpPr/>
              <p:nvPr/>
            </p:nvSpPr>
            <p:spPr>
              <a:xfrm>
                <a:off x="5898236" y="4556351"/>
                <a:ext cx="1910117" cy="1910117"/>
              </a:xfrm>
              <a:prstGeom prst="ellipse">
                <a:avLst/>
              </a:prstGeom>
              <a:solidFill>
                <a:srgbClr val="008000">
                  <a:alpha val="14901"/>
                </a:srgbClr>
              </a:solidFill>
              <a:ln cap="flat" cmpd="sng" w="254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Google Shape;318;p13"/>
              <p:cNvSpPr txBox="1"/>
              <p:nvPr/>
            </p:nvSpPr>
            <p:spPr>
              <a:xfrm>
                <a:off x="7852250" y="5415452"/>
                <a:ext cx="52129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008000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rgbClr val="008000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endParaRPr/>
              </a:p>
            </p:txBody>
          </p:sp>
        </p:grpSp>
      </p:grpSp>
      <p:sp>
        <p:nvSpPr>
          <p:cNvPr id="319" name="Google Shape;319;p13"/>
          <p:cNvSpPr txBox="1"/>
          <p:nvPr/>
        </p:nvSpPr>
        <p:spPr>
          <a:xfrm>
            <a:off x="962322" y="5114516"/>
            <a:ext cx="7143156" cy="387798"/>
          </a:xfrm>
          <a:prstGeom prst="rect">
            <a:avLst/>
          </a:prstGeom>
          <a:solidFill>
            <a:srgbClr val="EAF1D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</a:t>
            </a: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3: Detect 2 bit errors, correct 1 bit error</a:t>
            </a:r>
            <a:endParaRPr b="1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4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Hamming (7, 4): Correcting One Bit Error</a:t>
            </a:r>
            <a:endParaRPr/>
          </a:p>
        </p:txBody>
      </p:sp>
      <p:sp>
        <p:nvSpPr>
          <p:cNvPr id="326" name="Google Shape;326;p14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7" name="Google Shape;327;p14"/>
          <p:cNvSpPr txBox="1"/>
          <p:nvPr>
            <p:ph idx="1" type="body"/>
          </p:nvPr>
        </p:nvSpPr>
        <p:spPr>
          <a:xfrm>
            <a:off x="152400" y="1562342"/>
            <a:ext cx="5302859" cy="4954925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>
                <a:highlight>
                  <a:srgbClr val="FFFF99"/>
                </a:highlight>
              </a:rPr>
              <a:t>Infer which </a:t>
            </a:r>
            <a:r>
              <a:rPr b="1" lang="en-US"/>
              <a:t>corrupt bit </a:t>
            </a:r>
            <a:r>
              <a:rPr lang="en-US"/>
              <a:t>from </a:t>
            </a:r>
            <a:r>
              <a:rPr b="1" lang="en-US"/>
              <a:t>which</a:t>
            </a:r>
            <a:r>
              <a:rPr lang="en-US"/>
              <a:t> </a:t>
            </a:r>
            <a:r>
              <a:rPr b="1" lang="en-US"/>
              <a:t>parity checks fail: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</a:t>
            </a:r>
            <a:r>
              <a:rPr baseline="-25000" lang="en-US"/>
              <a:t>1</a:t>
            </a:r>
            <a:r>
              <a:rPr lang="en-US"/>
              <a:t> and P</a:t>
            </a:r>
            <a:r>
              <a:rPr baseline="-25000" lang="en-US"/>
              <a:t>2</a:t>
            </a:r>
            <a:r>
              <a:rPr lang="en-US"/>
              <a:t> fail ⇒ Error in </a:t>
            </a:r>
            <a:r>
              <a:rPr b="1" lang="en-US">
                <a:solidFill>
                  <a:srgbClr val="C00000"/>
                </a:solidFill>
              </a:rPr>
              <a:t>D</a:t>
            </a:r>
            <a:r>
              <a:rPr b="1" baseline="-25000" lang="en-US">
                <a:solidFill>
                  <a:srgbClr val="C00000"/>
                </a:solidFill>
              </a:rPr>
              <a:t>1</a:t>
            </a:r>
            <a:endParaRPr b="1">
              <a:solidFill>
                <a:srgbClr val="C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</a:t>
            </a:r>
            <a:r>
              <a:rPr baseline="-25000" lang="en-US"/>
              <a:t>2</a:t>
            </a:r>
            <a:r>
              <a:rPr lang="en-US"/>
              <a:t> and P</a:t>
            </a:r>
            <a:r>
              <a:rPr baseline="-25000" lang="en-US"/>
              <a:t>3</a:t>
            </a:r>
            <a:r>
              <a:rPr lang="en-US"/>
              <a:t> fail ⇒ Error in </a:t>
            </a:r>
            <a:r>
              <a:rPr b="1" lang="en-US">
                <a:solidFill>
                  <a:srgbClr val="00B050"/>
                </a:solidFill>
              </a:rPr>
              <a:t>D</a:t>
            </a:r>
            <a:r>
              <a:rPr b="1" baseline="-25000" lang="en-US">
                <a:solidFill>
                  <a:srgbClr val="00B050"/>
                </a:solidFill>
              </a:rPr>
              <a:t>2</a:t>
            </a:r>
            <a:endParaRPr b="1">
              <a:solidFill>
                <a:srgbClr val="00B05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</a:t>
            </a:r>
            <a:r>
              <a:rPr baseline="-25000" lang="en-US"/>
              <a:t>1</a:t>
            </a:r>
            <a:r>
              <a:rPr lang="en-US"/>
              <a:t>, P</a:t>
            </a:r>
            <a:r>
              <a:rPr baseline="-25000" lang="en-US"/>
              <a:t>2</a:t>
            </a:r>
            <a:r>
              <a:rPr lang="en-US"/>
              <a:t>, &amp; P</a:t>
            </a:r>
            <a:r>
              <a:rPr baseline="-25000" lang="en-US"/>
              <a:t>3</a:t>
            </a:r>
            <a:r>
              <a:rPr lang="en-US"/>
              <a:t> fail ⇒ Error in </a:t>
            </a:r>
            <a:r>
              <a:rPr b="1" lang="en-US"/>
              <a:t>D</a:t>
            </a:r>
            <a:r>
              <a:rPr b="1" baseline="-25000" lang="en-US"/>
              <a:t>3</a:t>
            </a:r>
            <a:endParaRPr b="1"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</a:t>
            </a:r>
            <a:r>
              <a:rPr baseline="-25000" lang="en-US"/>
              <a:t>1</a:t>
            </a:r>
            <a:r>
              <a:rPr lang="en-US"/>
              <a:t> and P</a:t>
            </a:r>
            <a:r>
              <a:rPr baseline="-25000" lang="en-US"/>
              <a:t>3</a:t>
            </a:r>
            <a:r>
              <a:rPr lang="en-US"/>
              <a:t> fail ⇒  Error in </a:t>
            </a:r>
            <a:r>
              <a:rPr b="1" lang="en-US">
                <a:solidFill>
                  <a:srgbClr val="0070C0"/>
                </a:solidFill>
              </a:rPr>
              <a:t>D</a:t>
            </a:r>
            <a:r>
              <a:rPr b="1" baseline="-25000" lang="en-US">
                <a:solidFill>
                  <a:srgbClr val="0070C0"/>
                </a:solidFill>
              </a:rPr>
              <a:t>4</a:t>
            </a:r>
            <a:endParaRPr b="1">
              <a:solidFill>
                <a:srgbClr val="0070C0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>
              <a:solidFill>
                <a:srgbClr val="E36C09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What if just </a:t>
            </a:r>
            <a:r>
              <a:rPr b="1" lang="en-US">
                <a:highlight>
                  <a:srgbClr val="FFFF99"/>
                </a:highlight>
              </a:rPr>
              <a:t>one</a:t>
            </a:r>
            <a:r>
              <a:rPr lang="en-US"/>
              <a:t> parity check fails?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Char char="–"/>
            </a:pPr>
            <a:r>
              <a:rPr lang="en-US">
                <a:solidFill>
                  <a:srgbClr val="FF0000"/>
                </a:solidFill>
              </a:rPr>
              <a:t>Then there are multiple errors</a:t>
            </a:r>
            <a:endParaRPr/>
          </a:p>
        </p:txBody>
      </p:sp>
      <p:grpSp>
        <p:nvGrpSpPr>
          <p:cNvPr id="328" name="Google Shape;328;p14"/>
          <p:cNvGrpSpPr/>
          <p:nvPr/>
        </p:nvGrpSpPr>
        <p:grpSpPr>
          <a:xfrm>
            <a:off x="4947223" y="1562342"/>
            <a:ext cx="3987489" cy="3005002"/>
            <a:chOff x="4947223" y="1562342"/>
            <a:chExt cx="3987489" cy="3005002"/>
          </a:xfrm>
        </p:grpSpPr>
        <p:sp>
          <p:nvSpPr>
            <p:cNvPr id="329" name="Google Shape;329;p14"/>
            <p:cNvSpPr txBox="1"/>
            <p:nvPr/>
          </p:nvSpPr>
          <p:spPr>
            <a:xfrm>
              <a:off x="6862994" y="2069788"/>
              <a:ext cx="5036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330" name="Google Shape;330;p14"/>
            <p:cNvSpPr txBox="1"/>
            <p:nvPr/>
          </p:nvSpPr>
          <p:spPr>
            <a:xfrm>
              <a:off x="6369965" y="3041870"/>
              <a:ext cx="5036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331" name="Google Shape;331;p14"/>
            <p:cNvSpPr txBox="1"/>
            <p:nvPr/>
          </p:nvSpPr>
          <p:spPr>
            <a:xfrm>
              <a:off x="7380225" y="3030730"/>
              <a:ext cx="5036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grpSp>
          <p:nvGrpSpPr>
            <p:cNvPr id="332" name="Google Shape;332;p14"/>
            <p:cNvGrpSpPr/>
            <p:nvPr/>
          </p:nvGrpSpPr>
          <p:grpSpPr>
            <a:xfrm>
              <a:off x="5400372" y="1562342"/>
              <a:ext cx="2127250" cy="2049944"/>
              <a:chOff x="5080545" y="3461466"/>
              <a:chExt cx="2127250" cy="2049944"/>
            </a:xfrm>
          </p:grpSpPr>
          <p:sp>
            <p:nvSpPr>
              <p:cNvPr id="333" name="Google Shape;333;p14"/>
              <p:cNvSpPr/>
              <p:nvPr/>
            </p:nvSpPr>
            <p:spPr>
              <a:xfrm>
                <a:off x="5297678" y="3601293"/>
                <a:ext cx="1910117" cy="1910117"/>
              </a:xfrm>
              <a:prstGeom prst="ellipse">
                <a:avLst/>
              </a:prstGeom>
              <a:solidFill>
                <a:srgbClr val="FF0000">
                  <a:alpha val="14901"/>
                </a:srgbClr>
              </a:solidFill>
              <a:ln cap="flat" cmpd="sng" w="254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4" name="Google Shape;334;p14"/>
              <p:cNvSpPr txBox="1"/>
              <p:nvPr/>
            </p:nvSpPr>
            <p:spPr>
              <a:xfrm>
                <a:off x="5080545" y="3461466"/>
                <a:ext cx="521297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endParaRPr/>
              </a:p>
            </p:txBody>
          </p:sp>
        </p:grpSp>
        <p:grpSp>
          <p:nvGrpSpPr>
            <p:cNvPr id="335" name="Google Shape;335;p14"/>
            <p:cNvGrpSpPr/>
            <p:nvPr/>
          </p:nvGrpSpPr>
          <p:grpSpPr>
            <a:xfrm>
              <a:off x="4947223" y="2024007"/>
              <a:ext cx="3125252" cy="2280776"/>
              <a:chOff x="4627396" y="3923131"/>
              <a:chExt cx="3125252" cy="2280776"/>
            </a:xfrm>
          </p:grpSpPr>
          <p:sp>
            <p:nvSpPr>
              <p:cNvPr id="336" name="Google Shape;336;p14"/>
              <p:cNvSpPr/>
              <p:nvPr/>
            </p:nvSpPr>
            <p:spPr>
              <a:xfrm>
                <a:off x="5842531" y="3923131"/>
                <a:ext cx="1910117" cy="1910117"/>
              </a:xfrm>
              <a:prstGeom prst="ellipse">
                <a:avLst/>
              </a:prstGeom>
              <a:noFill/>
              <a:ln cap="flat" cmpd="sng" w="28575">
                <a:solidFill>
                  <a:schemeClr val="dk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7" name="Google Shape;337;p14"/>
              <p:cNvSpPr txBox="1"/>
              <p:nvPr/>
            </p:nvSpPr>
            <p:spPr>
              <a:xfrm>
                <a:off x="4627396" y="5742242"/>
                <a:ext cx="965329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</a:t>
                </a:r>
                <a:r>
                  <a:rPr b="1" lang="en-US"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:all</a:t>
                </a:r>
                <a:endParaRPr/>
              </a:p>
            </p:txBody>
          </p:sp>
          <p:cxnSp>
            <p:nvCxnSpPr>
              <p:cNvPr id="338" name="Google Shape;338;p14"/>
              <p:cNvCxnSpPr>
                <a:stCxn id="337" idx="3"/>
              </p:cNvCxnSpPr>
              <p:nvPr/>
            </p:nvCxnSpPr>
            <p:spPr>
              <a:xfrm flipH="1" rot="10800000">
                <a:off x="5592725" y="5833275"/>
                <a:ext cx="762900" cy="1398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dash"/>
                <a:round/>
                <a:headEnd len="sm" w="sm" type="none"/>
                <a:tailEnd len="med" w="med" type="stealth"/>
              </a:ln>
            </p:spPr>
          </p:cxnSp>
        </p:grpSp>
        <p:grpSp>
          <p:nvGrpSpPr>
            <p:cNvPr id="339" name="Google Shape;339;p14"/>
            <p:cNvGrpSpPr/>
            <p:nvPr/>
          </p:nvGrpSpPr>
          <p:grpSpPr>
            <a:xfrm>
              <a:off x="6675356" y="1562342"/>
              <a:ext cx="2259356" cy="2049944"/>
              <a:chOff x="6355529" y="3461466"/>
              <a:chExt cx="2259356" cy="2049944"/>
            </a:xfrm>
          </p:grpSpPr>
          <p:sp>
            <p:nvSpPr>
              <p:cNvPr id="340" name="Google Shape;340;p14"/>
              <p:cNvSpPr/>
              <p:nvPr/>
            </p:nvSpPr>
            <p:spPr>
              <a:xfrm>
                <a:off x="6355529" y="3601293"/>
                <a:ext cx="1910117" cy="1910117"/>
              </a:xfrm>
              <a:prstGeom prst="ellipse">
                <a:avLst/>
              </a:prstGeom>
              <a:solidFill>
                <a:srgbClr val="0000FF">
                  <a:alpha val="14901"/>
                </a:srgbClr>
              </a:solidFill>
              <a:ln cap="flat" cmpd="sng" w="254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Google Shape;341;p14"/>
              <p:cNvSpPr txBox="1"/>
              <p:nvPr/>
            </p:nvSpPr>
            <p:spPr>
              <a:xfrm>
                <a:off x="8093587" y="3461466"/>
                <a:ext cx="52129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0000FF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rgbClr val="0000FF"/>
                    </a:solidFill>
                    <a:latin typeface="Arial"/>
                    <a:ea typeface="Arial"/>
                    <a:cs typeface="Arial"/>
                    <a:sym typeface="Arial"/>
                  </a:rPr>
                  <a:t>4</a:t>
                </a:r>
                <a:endParaRPr/>
              </a:p>
            </p:txBody>
          </p:sp>
        </p:grpSp>
        <p:grpSp>
          <p:nvGrpSpPr>
            <p:cNvPr id="342" name="Google Shape;342;p14"/>
            <p:cNvGrpSpPr/>
            <p:nvPr/>
          </p:nvGrpSpPr>
          <p:grpSpPr>
            <a:xfrm>
              <a:off x="6218063" y="2657227"/>
              <a:ext cx="2475312" cy="1910117"/>
              <a:chOff x="5898236" y="4556351"/>
              <a:chExt cx="2475312" cy="1910117"/>
            </a:xfrm>
          </p:grpSpPr>
          <p:sp>
            <p:nvSpPr>
              <p:cNvPr id="343" name="Google Shape;343;p14"/>
              <p:cNvSpPr/>
              <p:nvPr/>
            </p:nvSpPr>
            <p:spPr>
              <a:xfrm>
                <a:off x="5898236" y="4556351"/>
                <a:ext cx="1910117" cy="1910117"/>
              </a:xfrm>
              <a:prstGeom prst="ellipse">
                <a:avLst/>
              </a:prstGeom>
              <a:solidFill>
                <a:srgbClr val="008000">
                  <a:alpha val="14901"/>
                </a:srgbClr>
              </a:solidFill>
              <a:ln cap="flat" cmpd="sng" w="254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14"/>
              <p:cNvSpPr txBox="1"/>
              <p:nvPr/>
            </p:nvSpPr>
            <p:spPr>
              <a:xfrm>
                <a:off x="7852250" y="5415452"/>
                <a:ext cx="52129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008000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r>
                  <a:rPr b="1" baseline="-25000" lang="en-US" sz="2400">
                    <a:solidFill>
                      <a:srgbClr val="008000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endParaRPr/>
              </a:p>
            </p:txBody>
          </p:sp>
        </p:grpSp>
      </p:grpSp>
      <p:sp>
        <p:nvSpPr>
          <p:cNvPr id="345" name="Google Shape;345;p14"/>
          <p:cNvSpPr txBox="1"/>
          <p:nvPr/>
        </p:nvSpPr>
        <p:spPr>
          <a:xfrm>
            <a:off x="447173" y="5598000"/>
            <a:ext cx="8173453" cy="461665"/>
          </a:xfrm>
          <a:prstGeom prst="rect">
            <a:avLst/>
          </a:prstGeom>
          <a:solidFill>
            <a:srgbClr val="EAF1D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Summary: Higher rate (R = 4/7) code </a:t>
            </a:r>
            <a:r>
              <a:rPr b="1" lang="en-US" sz="2400">
                <a:solidFill>
                  <a:srgbClr val="009900"/>
                </a:solidFill>
                <a:latin typeface="Arial"/>
                <a:ea typeface="Arial"/>
                <a:cs typeface="Arial"/>
                <a:sym typeface="Arial"/>
              </a:rPr>
              <a:t>correcting one bit error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5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Two-dimensional parity</a:t>
            </a:r>
            <a:endParaRPr/>
          </a:p>
        </p:txBody>
      </p:sp>
      <p:sp>
        <p:nvSpPr>
          <p:cNvPr id="352" name="Google Shape;352;p15"/>
          <p:cNvSpPr txBox="1"/>
          <p:nvPr>
            <p:ph idx="1" type="body"/>
          </p:nvPr>
        </p:nvSpPr>
        <p:spPr>
          <a:xfrm>
            <a:off x="185501" y="1440126"/>
            <a:ext cx="5749595" cy="5093721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Break up data into multiple rows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Parity bit </a:t>
            </a:r>
            <a:r>
              <a:rPr b="1" lang="en-US">
                <a:solidFill>
                  <a:srgbClr val="000000"/>
                </a:solidFill>
              </a:rPr>
              <a:t>across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/>
              <a:t>each row (</a:t>
            </a:r>
            <a:r>
              <a:rPr b="1" i="1" lang="en-US">
                <a:solidFill>
                  <a:srgbClr val="4F81BD"/>
                </a:solidFill>
              </a:rPr>
              <a:t>p</a:t>
            </a:r>
            <a:r>
              <a:rPr b="1" baseline="-25000" i="1" lang="en-US">
                <a:solidFill>
                  <a:srgbClr val="4F81BD"/>
                </a:solidFill>
              </a:rPr>
              <a:t>i</a:t>
            </a:r>
            <a:r>
              <a:rPr lang="en-US"/>
              <a:t>)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Parity bit </a:t>
            </a:r>
            <a:r>
              <a:rPr b="1" lang="en-US"/>
              <a:t>down each column </a:t>
            </a:r>
            <a:r>
              <a:rPr lang="en-US"/>
              <a:t>(</a:t>
            </a:r>
            <a:r>
              <a:rPr b="1" i="1" lang="en-US">
                <a:solidFill>
                  <a:srgbClr val="4F81BD"/>
                </a:solidFill>
              </a:rPr>
              <a:t>q</a:t>
            </a:r>
            <a:r>
              <a:rPr b="1" baseline="-25000" i="1" lang="en-US">
                <a:solidFill>
                  <a:srgbClr val="4F81BD"/>
                </a:solidFill>
              </a:rPr>
              <a:t>i</a:t>
            </a:r>
            <a:r>
              <a:rPr lang="en-US"/>
              <a:t>)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Add a parity bit </a:t>
            </a:r>
            <a:r>
              <a:rPr b="1" i="1" lang="en-US">
                <a:solidFill>
                  <a:srgbClr val="366092"/>
                </a:solidFill>
              </a:rPr>
              <a:t>r</a:t>
            </a:r>
            <a:r>
              <a:rPr lang="en-US"/>
              <a:t> covering row parities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This example has rate 16/25:</a:t>
            </a:r>
            <a:endParaRPr/>
          </a:p>
        </p:txBody>
      </p:sp>
      <p:sp>
        <p:nvSpPr>
          <p:cNvPr id="353" name="Google Shape;353;p15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354" name="Google Shape;354;p15"/>
          <p:cNvGraphicFramePr/>
          <p:nvPr/>
        </p:nvGraphicFramePr>
        <p:xfrm>
          <a:off x="5472549" y="398004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 u="none" cap="none" strike="noStrike"/>
                        <a:t>d</a:t>
                      </a:r>
                      <a:r>
                        <a:rPr baseline="-25000" lang="en-US" sz="1800" u="none" cap="none" strike="noStrike"/>
                        <a:t>1,1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1" lang="en-US" sz="1800"/>
                        <a:t>1</a:t>
                      </a:r>
                      <a:r>
                        <a:rPr baseline="-25000" lang="en-US" sz="1800"/>
                        <a:t>,2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lang="en-US" sz="1800"/>
                        <a:t>1,3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lang="en-US" sz="1800"/>
                        <a:t>1,4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baseline="-25000" i="0" lang="en-US" sz="1800"/>
                        <a:t>1</a:t>
                      </a:r>
                      <a:endParaRPr baseline="-25000" sz="18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5" name="Google Shape;355;p15"/>
          <p:cNvGraphicFramePr/>
          <p:nvPr/>
        </p:nvGraphicFramePr>
        <p:xfrm>
          <a:off x="5472552" y="448010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2</a:t>
                      </a:r>
                      <a:r>
                        <a:rPr baseline="-25000" lang="en-US" sz="1800"/>
                        <a:t>,1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1" lang="en-US" sz="1800"/>
                        <a:t>2</a:t>
                      </a:r>
                      <a:r>
                        <a:rPr baseline="-25000" lang="en-US" sz="1800"/>
                        <a:t>,2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2</a:t>
                      </a:r>
                      <a:r>
                        <a:rPr baseline="-25000" lang="en-US" sz="1800"/>
                        <a:t>,3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2</a:t>
                      </a:r>
                      <a:r>
                        <a:rPr baseline="-25000" lang="en-US" sz="1800"/>
                        <a:t>,4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baseline="-25000" i="0" lang="en-US" sz="1800"/>
                        <a:t>2</a:t>
                      </a:r>
                      <a:endParaRPr baseline="-25000" sz="18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6" name="Google Shape;356;p15"/>
          <p:cNvGraphicFramePr/>
          <p:nvPr/>
        </p:nvGraphicFramePr>
        <p:xfrm>
          <a:off x="5472549" y="497876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3</a:t>
                      </a:r>
                      <a:r>
                        <a:rPr baseline="-25000" lang="en-US" sz="1800"/>
                        <a:t>,1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1" lang="en-US" sz="1800"/>
                        <a:t>3</a:t>
                      </a:r>
                      <a:r>
                        <a:rPr baseline="-25000" lang="en-US" sz="1800"/>
                        <a:t>,2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3</a:t>
                      </a:r>
                      <a:r>
                        <a:rPr baseline="-25000" lang="en-US" sz="1800"/>
                        <a:t>,3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3</a:t>
                      </a:r>
                      <a:r>
                        <a:rPr baseline="-25000" lang="en-US" sz="1800"/>
                        <a:t>,4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baseline="-25000" i="0" lang="en-US" sz="1800"/>
                        <a:t>3</a:t>
                      </a:r>
                      <a:endParaRPr baseline="-25000" sz="18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7" name="Google Shape;357;p15"/>
          <p:cNvGraphicFramePr/>
          <p:nvPr/>
        </p:nvGraphicFramePr>
        <p:xfrm>
          <a:off x="5472550" y="547743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4</a:t>
                      </a:r>
                      <a:r>
                        <a:rPr baseline="-25000" lang="en-US" sz="1800"/>
                        <a:t>,1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1" lang="en-US" sz="1800"/>
                        <a:t>4</a:t>
                      </a:r>
                      <a:r>
                        <a:rPr baseline="-25000" lang="en-US" sz="1800"/>
                        <a:t>,2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4</a:t>
                      </a:r>
                      <a:r>
                        <a:rPr baseline="-25000" lang="en-US" sz="1800"/>
                        <a:t>,3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4</a:t>
                      </a:r>
                      <a:r>
                        <a:rPr baseline="-25000" lang="en-US" sz="1800"/>
                        <a:t>,4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baseline="-25000" i="0" lang="en-US" sz="1800"/>
                        <a:t>4</a:t>
                      </a:r>
                      <a:endParaRPr baseline="-25000" sz="18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8" name="Google Shape;358;p15"/>
          <p:cNvGraphicFramePr/>
          <p:nvPr/>
        </p:nvGraphicFramePr>
        <p:xfrm>
          <a:off x="5472549" y="597887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2000"/>
                        <a:t>q</a:t>
                      </a:r>
                      <a:r>
                        <a:rPr baseline="-25000" i="0" lang="en-US" sz="2000"/>
                        <a:t>1</a:t>
                      </a:r>
                      <a:endParaRPr baseline="-25000" sz="2000"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i="1" lang="en-US" sz="2000"/>
                        <a:t>q</a:t>
                      </a:r>
                      <a:r>
                        <a:rPr baseline="-25000" i="0" lang="en-US" sz="2000"/>
                        <a:t>2</a:t>
                      </a:r>
                      <a:endParaRPr baseline="-25000" sz="2000"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2000"/>
                        <a:t>q</a:t>
                      </a:r>
                      <a:r>
                        <a:rPr baseline="-25000" i="0" lang="en-US" sz="2000"/>
                        <a:t>3</a:t>
                      </a:r>
                      <a:endParaRPr baseline="-25000" sz="2000"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i="1" lang="en-US" sz="2000"/>
                        <a:t>q</a:t>
                      </a:r>
                      <a:r>
                        <a:rPr baseline="-25000" i="0" lang="en-US" sz="2000"/>
                        <a:t>4</a:t>
                      </a:r>
                      <a:endParaRPr baseline="-25000" sz="2000"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US" sz="2000"/>
                        <a:t>r</a:t>
                      </a:r>
                      <a:endParaRPr b="0" baseline="-25000" i="1" sz="20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59" name="Google Shape;359;p15"/>
          <p:cNvSpPr/>
          <p:nvPr/>
        </p:nvSpPr>
        <p:spPr>
          <a:xfrm>
            <a:off x="618270" y="3540682"/>
            <a:ext cx="3715577" cy="1015663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	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,1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⨁ 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,2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⨁ 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,3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⨁ 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,4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	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⨁ 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2,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⨁ 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3,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⨁ 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4,</a:t>
            </a:r>
            <a:r>
              <a:rPr b="1" baseline="-25000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endParaRPr b="1" i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	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⨁ 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⨁ 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⨁ </a:t>
            </a:r>
            <a:r>
              <a:rPr b="1"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6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Two-dimensional parity: Properties</a:t>
            </a:r>
            <a:endParaRPr/>
          </a:p>
        </p:txBody>
      </p:sp>
      <p:sp>
        <p:nvSpPr>
          <p:cNvPr id="366" name="Google Shape;366;p16"/>
          <p:cNvSpPr txBox="1"/>
          <p:nvPr>
            <p:ph idx="1" type="body"/>
          </p:nvPr>
        </p:nvSpPr>
        <p:spPr>
          <a:xfrm>
            <a:off x="185502" y="1541724"/>
            <a:ext cx="5923426" cy="5264459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 lnSpcReduction="10000"/>
          </a:bodyPr>
          <a:lstStyle/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Flip </a:t>
            </a:r>
            <a:r>
              <a:rPr b="1" lang="en-US" sz="2400"/>
              <a:t>1 data bit, </a:t>
            </a:r>
            <a:r>
              <a:rPr b="1" lang="en-US" sz="2400">
                <a:highlight>
                  <a:srgbClr val="FFFF99"/>
                </a:highlight>
              </a:rPr>
              <a:t>3 parity bits</a:t>
            </a:r>
            <a:r>
              <a:rPr lang="en-US" sz="2400"/>
              <a:t> flip</a:t>
            </a:r>
            <a:endParaRPr/>
          </a:p>
          <a:p>
            <a:pPr indent="-342900" lvl="0" marL="34290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Flip </a:t>
            </a:r>
            <a:r>
              <a:rPr b="1" lang="en-US" sz="2400"/>
              <a:t>2 data bits, </a:t>
            </a:r>
            <a:r>
              <a:rPr lang="en-US" sz="2400">
                <a:highlight>
                  <a:srgbClr val="FFFF99"/>
                </a:highlight>
              </a:rPr>
              <a:t>≥ </a:t>
            </a:r>
            <a:r>
              <a:rPr b="1" lang="en-US" sz="2400">
                <a:highlight>
                  <a:srgbClr val="FFFF99"/>
                </a:highlight>
              </a:rPr>
              <a:t>2 parity bits</a:t>
            </a:r>
            <a:r>
              <a:rPr lang="en-US" sz="2400"/>
              <a:t> flip</a:t>
            </a:r>
            <a:endParaRPr/>
          </a:p>
          <a:p>
            <a:pPr indent="-342900" lvl="0" marL="34290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Flip </a:t>
            </a:r>
            <a:r>
              <a:rPr b="1" lang="en-US" sz="2400"/>
              <a:t>3 data bits, </a:t>
            </a:r>
            <a:r>
              <a:rPr b="1" lang="en-US" sz="2400">
                <a:highlight>
                  <a:srgbClr val="FFFF99"/>
                </a:highlight>
              </a:rPr>
              <a:t>≥ 3 parity bits</a:t>
            </a:r>
            <a:r>
              <a:rPr lang="en-US" sz="2400"/>
              <a:t> flip</a:t>
            </a:r>
            <a:endParaRPr/>
          </a:p>
          <a:p>
            <a:pPr indent="-190500" lvl="0" marL="34290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0" lvl="0" marL="34290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Therefore, </a:t>
            </a:r>
            <a:r>
              <a:rPr b="1" i="1" lang="en-US" sz="2400"/>
              <a:t>d</a:t>
            </a:r>
            <a:r>
              <a:rPr b="1" baseline="-25000" lang="en-US" sz="2400"/>
              <a:t>min</a:t>
            </a:r>
            <a:r>
              <a:rPr b="1" lang="en-US" sz="2400"/>
              <a:t> = 4, </a:t>
            </a:r>
            <a:r>
              <a:rPr lang="en-US" sz="2400"/>
              <a:t>so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Can detect ≤ 3 bit errors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sz="2400"/>
              <a:t>Can correct single-bit errors (</a:t>
            </a:r>
            <a:r>
              <a:rPr i="1" lang="en-US" sz="2400"/>
              <a:t>how?</a:t>
            </a:r>
            <a:r>
              <a:rPr lang="en-US" sz="2400"/>
              <a:t>)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Char char="–"/>
            </a:pPr>
            <a:r>
              <a:rPr i="1" lang="en-US">
                <a:solidFill>
                  <a:srgbClr val="FF0000"/>
                </a:solidFill>
              </a:rPr>
              <a:t>d</a:t>
            </a:r>
            <a:r>
              <a:rPr baseline="-25000" lang="en-US">
                <a:solidFill>
                  <a:srgbClr val="FF0000"/>
                </a:solidFill>
              </a:rPr>
              <a:t>min</a:t>
            </a:r>
            <a:r>
              <a:rPr lang="en-US">
                <a:solidFill>
                  <a:srgbClr val="FF0000"/>
                </a:solidFill>
              </a:rPr>
              <a:t> = 4 because some 4 bit changes that lead to a new codeword, but not 3 or fewer bit changes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Char char="–"/>
            </a:pPr>
            <a:r>
              <a:rPr lang="en-US" sz="2400">
                <a:solidFill>
                  <a:srgbClr val="FF0000"/>
                </a:solidFill>
              </a:rPr>
              <a:t>Single bit errors are corrected by identifying the row/column that don’t match up</a:t>
            </a:r>
            <a:endParaRPr/>
          </a:p>
          <a:p>
            <a:pPr indent="-190500" lvl="0" marL="34290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0" lvl="0" marL="34290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2-D parity detects </a:t>
            </a:r>
            <a:r>
              <a:rPr b="1" lang="en-US" sz="2400"/>
              <a:t>most</a:t>
            </a:r>
            <a:r>
              <a:rPr lang="en-US" sz="2400"/>
              <a:t> four-bit errors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Char char="–"/>
            </a:pPr>
            <a:r>
              <a:rPr lang="en-US">
                <a:solidFill>
                  <a:srgbClr val="FF0000"/>
                </a:solidFill>
              </a:rPr>
              <a:t>Example exception: any square of </a:t>
            </a:r>
            <a:r>
              <a:rPr i="1" lang="en-US">
                <a:solidFill>
                  <a:srgbClr val="FF0000"/>
                </a:solidFill>
              </a:rPr>
              <a:t>d</a:t>
            </a:r>
            <a:r>
              <a:rPr lang="en-US">
                <a:solidFill>
                  <a:srgbClr val="FF0000"/>
                </a:solidFill>
              </a:rPr>
              <a:t> values</a:t>
            </a:r>
            <a:endParaRPr/>
          </a:p>
        </p:txBody>
      </p:sp>
      <p:sp>
        <p:nvSpPr>
          <p:cNvPr id="367" name="Google Shape;367;p16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368" name="Google Shape;368;p16"/>
          <p:cNvGraphicFramePr/>
          <p:nvPr/>
        </p:nvGraphicFramePr>
        <p:xfrm>
          <a:off x="6177545" y="15880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lang="en-US" sz="1800"/>
                        <a:t>1,1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1" lang="en-US" sz="1800"/>
                        <a:t>1</a:t>
                      </a:r>
                      <a:r>
                        <a:rPr baseline="-25000" lang="en-US" sz="1800"/>
                        <a:t>,2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lang="en-US" sz="1800"/>
                        <a:t>1,3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lang="en-US" sz="1800"/>
                        <a:t>1,4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baseline="-25000" i="0" lang="en-US" sz="1800"/>
                        <a:t>1</a:t>
                      </a:r>
                      <a:endParaRPr baseline="-25000" sz="18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9" name="Google Shape;369;p16"/>
          <p:cNvGraphicFramePr/>
          <p:nvPr/>
        </p:nvGraphicFramePr>
        <p:xfrm>
          <a:off x="6177545" y="21824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2</a:t>
                      </a:r>
                      <a:r>
                        <a:rPr baseline="-25000" lang="en-US" sz="1800"/>
                        <a:t>,1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1" lang="en-US" sz="1800"/>
                        <a:t>2</a:t>
                      </a:r>
                      <a:r>
                        <a:rPr baseline="-25000" lang="en-US" sz="1800"/>
                        <a:t>,2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2</a:t>
                      </a:r>
                      <a:r>
                        <a:rPr baseline="-25000" lang="en-US" sz="1800"/>
                        <a:t>,3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2</a:t>
                      </a:r>
                      <a:r>
                        <a:rPr baseline="-25000" lang="en-US" sz="1800"/>
                        <a:t>,4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baseline="-25000" i="0" lang="en-US" sz="1800"/>
                        <a:t>2</a:t>
                      </a:r>
                      <a:endParaRPr baseline="-25000" sz="18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0" name="Google Shape;370;p16"/>
          <p:cNvGraphicFramePr/>
          <p:nvPr/>
        </p:nvGraphicFramePr>
        <p:xfrm>
          <a:off x="6177545" y="277681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3</a:t>
                      </a:r>
                      <a:r>
                        <a:rPr baseline="-25000" lang="en-US" sz="1800"/>
                        <a:t>,1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1" lang="en-US" sz="1800"/>
                        <a:t>3</a:t>
                      </a:r>
                      <a:r>
                        <a:rPr baseline="-25000" lang="en-US" sz="1800"/>
                        <a:t>,2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3</a:t>
                      </a:r>
                      <a:r>
                        <a:rPr baseline="-25000" lang="en-US" sz="1800"/>
                        <a:t>,3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3</a:t>
                      </a:r>
                      <a:r>
                        <a:rPr baseline="-25000" lang="en-US" sz="1800"/>
                        <a:t>,4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baseline="-25000" i="0" lang="en-US" sz="1800"/>
                        <a:t>3</a:t>
                      </a:r>
                      <a:endParaRPr baseline="-25000" sz="18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1" name="Google Shape;371;p16"/>
          <p:cNvGraphicFramePr/>
          <p:nvPr/>
        </p:nvGraphicFramePr>
        <p:xfrm>
          <a:off x="6177545" y="33711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4</a:t>
                      </a:r>
                      <a:r>
                        <a:rPr baseline="-25000" lang="en-US" sz="1800"/>
                        <a:t>,1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1" lang="en-US" sz="1800"/>
                        <a:t>4</a:t>
                      </a:r>
                      <a:r>
                        <a:rPr baseline="-25000" lang="en-US" sz="1800"/>
                        <a:t>,2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4</a:t>
                      </a:r>
                      <a:r>
                        <a:rPr baseline="-25000" lang="en-US" sz="1800"/>
                        <a:t>,3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d</a:t>
                      </a:r>
                      <a:r>
                        <a:rPr baseline="-25000" i="0" lang="en-US" sz="1800"/>
                        <a:t>4</a:t>
                      </a:r>
                      <a:r>
                        <a:rPr baseline="-25000" lang="en-US" sz="1800"/>
                        <a:t>,4</a:t>
                      </a:r>
                      <a:endParaRPr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baseline="-25000" i="0" lang="en-US" sz="1800"/>
                        <a:t>4</a:t>
                      </a:r>
                      <a:endParaRPr baseline="-25000" sz="18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2" name="Google Shape;372;p16"/>
          <p:cNvGraphicFramePr/>
          <p:nvPr/>
        </p:nvGraphicFramePr>
        <p:xfrm>
          <a:off x="6177545" y="39655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{B50C4519-672A-43C5-B72E-0367ED1B1341}</a:tableStyleId>
              </a:tblPr>
              <a:tblGrid>
                <a:gridCol w="547575"/>
                <a:gridCol w="547575"/>
                <a:gridCol w="547575"/>
                <a:gridCol w="547575"/>
                <a:gridCol w="547575"/>
              </a:tblGrid>
              <a:tr h="305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2000"/>
                        <a:t>q</a:t>
                      </a:r>
                      <a:r>
                        <a:rPr baseline="-25000" i="0" lang="en-US" sz="2000"/>
                        <a:t>1</a:t>
                      </a:r>
                      <a:endParaRPr baseline="-25000" sz="2000"/>
                    </a:p>
                  </a:txBody>
                  <a:tcPr marT="45725" marB="45725" marR="91450" marL="91450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i="1" lang="en-US" sz="2000"/>
                        <a:t>q</a:t>
                      </a:r>
                      <a:r>
                        <a:rPr baseline="-25000" i="0" lang="en-US" sz="2000"/>
                        <a:t>2</a:t>
                      </a:r>
                      <a:endParaRPr baseline="-25000" sz="2000"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2000"/>
                        <a:t>q</a:t>
                      </a:r>
                      <a:r>
                        <a:rPr baseline="-25000" i="0" lang="en-US" sz="2000"/>
                        <a:t>3</a:t>
                      </a:r>
                      <a:endParaRPr baseline="-25000" sz="2000"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i="1" lang="en-US" sz="2000"/>
                        <a:t>q</a:t>
                      </a:r>
                      <a:r>
                        <a:rPr baseline="-25000" i="0" lang="en-US" sz="2000"/>
                        <a:t>4</a:t>
                      </a:r>
                      <a:endParaRPr baseline="-25000" sz="2000"/>
                    </a:p>
                  </a:txBody>
                  <a:tcPr marT="45725" marB="45725" marR="91450" marL="91450"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US" sz="2000"/>
                        <a:t>r</a:t>
                      </a:r>
                      <a:endParaRPr b="0" baseline="-25000" i="1" sz="2000"/>
                    </a:p>
                  </a:txBody>
                  <a:tcPr marT="45725" marB="45725" marR="91450" marL="91450"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73" name="Google Shape;373;p16"/>
          <p:cNvSpPr/>
          <p:nvPr/>
        </p:nvSpPr>
        <p:spPr>
          <a:xfrm flipH="1" rot="10800000">
            <a:off x="6759055" y="2745826"/>
            <a:ext cx="992809" cy="1087309"/>
          </a:xfrm>
          <a:prstGeom prst="corner">
            <a:avLst>
              <a:gd fmla="val 46537" name="adj1"/>
              <a:gd fmla="val 46428" name="adj2"/>
            </a:avLst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4" name="Google Shape;374;p16"/>
          <p:cNvSpPr/>
          <p:nvPr/>
        </p:nvSpPr>
        <p:spPr>
          <a:xfrm>
            <a:off x="8338419" y="2735165"/>
            <a:ext cx="451291" cy="474846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5" name="Google Shape;375;p16"/>
          <p:cNvSpPr/>
          <p:nvPr/>
        </p:nvSpPr>
        <p:spPr>
          <a:xfrm>
            <a:off x="6759055" y="3933301"/>
            <a:ext cx="451291" cy="474846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6" name="Google Shape;376;p16"/>
          <p:cNvSpPr/>
          <p:nvPr/>
        </p:nvSpPr>
        <p:spPr>
          <a:xfrm>
            <a:off x="8338419" y="3933301"/>
            <a:ext cx="451291" cy="474846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7" name="Google Shape;377;p16"/>
          <p:cNvSpPr/>
          <p:nvPr/>
        </p:nvSpPr>
        <p:spPr>
          <a:xfrm>
            <a:off x="6755921" y="1541724"/>
            <a:ext cx="451291" cy="1079375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8" name="Google Shape;378;p16"/>
          <p:cNvSpPr/>
          <p:nvPr/>
        </p:nvSpPr>
        <p:spPr>
          <a:xfrm>
            <a:off x="8338419" y="1541724"/>
            <a:ext cx="451291" cy="474846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9" name="Google Shape;379;p16"/>
          <p:cNvSpPr/>
          <p:nvPr/>
        </p:nvSpPr>
        <p:spPr>
          <a:xfrm>
            <a:off x="8338419" y="2146253"/>
            <a:ext cx="451291" cy="474846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0" name="Google Shape;380;p16"/>
          <p:cNvSpPr/>
          <p:nvPr/>
        </p:nvSpPr>
        <p:spPr>
          <a:xfrm>
            <a:off x="6759055" y="2735165"/>
            <a:ext cx="451291" cy="474846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1" name="Google Shape;381;p16"/>
          <p:cNvSpPr/>
          <p:nvPr/>
        </p:nvSpPr>
        <p:spPr>
          <a:xfrm>
            <a:off x="8338419" y="3337840"/>
            <a:ext cx="451291" cy="474846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2" name="Google Shape;382;p16"/>
          <p:cNvSpPr/>
          <p:nvPr/>
        </p:nvSpPr>
        <p:spPr>
          <a:xfrm>
            <a:off x="7240135" y="3933301"/>
            <a:ext cx="451291" cy="474846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>
            <p:ph type="title"/>
          </p:nvPr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Error control in the Internet stack</a:t>
            </a:r>
            <a:endParaRPr/>
          </a:p>
        </p:txBody>
      </p:sp>
      <p:sp>
        <p:nvSpPr>
          <p:cNvPr id="105" name="Google Shape;105;p2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06" name="Google Shape;106;p2"/>
          <p:cNvGrpSpPr/>
          <p:nvPr/>
        </p:nvGrpSpPr>
        <p:grpSpPr>
          <a:xfrm>
            <a:off x="5035122" y="4165297"/>
            <a:ext cx="3652341" cy="461793"/>
            <a:chOff x="5829300" y="4667781"/>
            <a:chExt cx="3652341" cy="461793"/>
          </a:xfrm>
        </p:grpSpPr>
        <p:sp>
          <p:nvSpPr>
            <p:cNvPr id="107" name="Google Shape;107;p2"/>
            <p:cNvSpPr/>
            <p:nvPr/>
          </p:nvSpPr>
          <p:spPr>
            <a:xfrm>
              <a:off x="5829300" y="4825224"/>
              <a:ext cx="1074090" cy="303901"/>
            </a:xfrm>
            <a:prstGeom prst="roundRect">
              <a:avLst>
                <a:gd fmla="val 16667" name="adj"/>
              </a:avLst>
            </a:prstGeom>
            <a:solidFill>
              <a:srgbClr val="3F3F3F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LL header</a:t>
              </a: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6903389" y="4823630"/>
              <a:ext cx="1838887" cy="303901"/>
            </a:xfrm>
            <a:prstGeom prst="roundRect">
              <a:avLst>
                <a:gd fmla="val 16667" name="adj"/>
              </a:avLst>
            </a:prstGeom>
            <a:solidFill>
              <a:srgbClr val="3F3F3F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LL payload</a:t>
              </a: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8742277" y="4825673"/>
              <a:ext cx="739364" cy="303901"/>
            </a:xfrm>
            <a:prstGeom prst="roundRect">
              <a:avLst>
                <a:gd fmla="val 16667" name="adj"/>
              </a:avLst>
            </a:prstGeom>
            <a:solidFill>
              <a:srgbClr val="3F3F3F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LL CRC</a:t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 rot="5400000">
              <a:off x="7406493" y="3487848"/>
              <a:ext cx="155850" cy="2515716"/>
            </a:xfrm>
            <a:prstGeom prst="leftBrace">
              <a:avLst>
                <a:gd fmla="val 27347" name="adj1"/>
                <a:gd fmla="val 46642" name="adj2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1" name="Google Shape;111;p2"/>
            <p:cNvCxnSpPr>
              <a:stCxn id="109" idx="0"/>
              <a:endCxn id="110" idx="1"/>
            </p:cNvCxnSpPr>
            <p:nvPr/>
          </p:nvCxnSpPr>
          <p:spPr>
            <a:xfrm flipH="1" rot="5400000">
              <a:off x="8261459" y="3975173"/>
              <a:ext cx="157800" cy="1543200"/>
            </a:xfrm>
            <a:prstGeom prst="bentConnector3">
              <a:avLst>
                <a:gd fmla="val -112515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112" name="Google Shape;112;p2"/>
          <p:cNvSpPr txBox="1"/>
          <p:nvPr>
            <p:ph idx="1" type="body"/>
          </p:nvPr>
        </p:nvSpPr>
        <p:spPr>
          <a:xfrm>
            <a:off x="152400" y="1447800"/>
            <a:ext cx="4638446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Char char="•"/>
            </a:pPr>
            <a:r>
              <a:rPr b="1" lang="en-US" sz="2400">
                <a:solidFill>
                  <a:srgbClr val="009900"/>
                </a:solidFill>
              </a:rPr>
              <a:t>Transport layer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b="1" lang="en-US" sz="2400">
                <a:highlight>
                  <a:srgbClr val="FFFF00"/>
                </a:highlight>
              </a:rPr>
              <a:t>Internet Checksum (IC)</a:t>
            </a:r>
            <a:r>
              <a:rPr lang="en-US" sz="2400"/>
              <a:t> over TCP/UDP header, data</a:t>
            </a:r>
            <a:endParaRPr/>
          </a:p>
          <a:p>
            <a:pPr indent="-1333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2400"/>
              <a:buChar char="•"/>
            </a:pPr>
            <a:r>
              <a:rPr b="1" lang="en-US" sz="2400">
                <a:solidFill>
                  <a:srgbClr val="0070C0"/>
                </a:solidFill>
              </a:rPr>
              <a:t>Network layer (L3)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b="1" lang="en-US" sz="2400">
                <a:highlight>
                  <a:srgbClr val="FFFF00"/>
                </a:highlight>
              </a:rPr>
              <a:t>IC</a:t>
            </a:r>
            <a:r>
              <a:rPr lang="en-US" sz="2400"/>
              <a:t> over IP header only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</a:pPr>
            <a:r>
              <a:rPr b="1" lang="en-US" sz="2400">
                <a:solidFill>
                  <a:srgbClr val="3F3F3F"/>
                </a:solidFill>
              </a:rPr>
              <a:t>Link layer (L2)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b="1" lang="en-US" sz="2000">
                <a:highlight>
                  <a:srgbClr val="FFFF00"/>
                </a:highlight>
              </a:rPr>
              <a:t>Cyclic Redundancy Check (CRC)</a:t>
            </a:r>
            <a:endParaRPr/>
          </a:p>
          <a:p>
            <a:pPr indent="-215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>
              <a:highlight>
                <a:srgbClr val="FFFF00"/>
              </a:highlight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632423"/>
              </a:buClr>
              <a:buSzPts val="2400"/>
              <a:buChar char="•"/>
            </a:pPr>
            <a:r>
              <a:rPr b="1" lang="en-US" sz="2400">
                <a:solidFill>
                  <a:srgbClr val="632423"/>
                </a:solidFill>
              </a:rPr>
              <a:t>Physical layer (PHY)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b="1" lang="en-US" sz="2000">
                <a:highlight>
                  <a:srgbClr val="FFFF00"/>
                </a:highlight>
              </a:rPr>
              <a:t>Error Control Coding (ECC),</a:t>
            </a:r>
            <a:r>
              <a:rPr b="1" lang="en-US" sz="2000"/>
              <a:t> or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b="1" lang="en-US" sz="2000">
                <a:highlight>
                  <a:srgbClr val="FFFF00"/>
                </a:highlight>
              </a:rPr>
              <a:t>Forward Error Correction (FEC)</a:t>
            </a:r>
            <a:endParaRPr/>
          </a:p>
        </p:txBody>
      </p:sp>
      <p:cxnSp>
        <p:nvCxnSpPr>
          <p:cNvPr id="113" name="Google Shape;113;p2"/>
          <p:cNvCxnSpPr/>
          <p:nvPr/>
        </p:nvCxnSpPr>
        <p:spPr>
          <a:xfrm rot="10800000">
            <a:off x="5035123" y="2546029"/>
            <a:ext cx="1544098" cy="724583"/>
          </a:xfrm>
          <a:prstGeom prst="straightConnector1">
            <a:avLst/>
          </a:prstGeom>
          <a:noFill/>
          <a:ln cap="flat" cmpd="sng" w="25400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4" name="Google Shape;114;p2"/>
          <p:cNvCxnSpPr/>
          <p:nvPr/>
        </p:nvCxnSpPr>
        <p:spPr>
          <a:xfrm flipH="1" rot="10800000">
            <a:off x="8760937" y="2546030"/>
            <a:ext cx="1" cy="724582"/>
          </a:xfrm>
          <a:prstGeom prst="straightConnector1">
            <a:avLst/>
          </a:prstGeom>
          <a:noFill/>
          <a:ln cap="flat" cmpd="sng" w="25400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15" name="Google Shape;115;p2"/>
          <p:cNvSpPr/>
          <p:nvPr/>
        </p:nvSpPr>
        <p:spPr>
          <a:xfrm>
            <a:off x="5035123" y="3280411"/>
            <a:ext cx="1544097" cy="303901"/>
          </a:xfrm>
          <a:prstGeom prst="roundRect">
            <a:avLst>
              <a:gd fmla="val 16667" name="adj"/>
            </a:avLst>
          </a:prstGeom>
          <a:solidFill>
            <a:srgbClr val="0070C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6110485" y="3280411"/>
            <a:ext cx="295272" cy="303901"/>
          </a:xfrm>
          <a:prstGeom prst="roundRect">
            <a:avLst>
              <a:gd fmla="val 16667" name="adj"/>
            </a:avLst>
          </a:prstGeom>
          <a:solidFill>
            <a:srgbClr val="0070C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IC</a:t>
            </a:r>
            <a:endParaRPr/>
          </a:p>
        </p:txBody>
      </p:sp>
      <p:sp>
        <p:nvSpPr>
          <p:cNvPr id="117" name="Google Shape;117;p2"/>
          <p:cNvSpPr/>
          <p:nvPr/>
        </p:nvSpPr>
        <p:spPr>
          <a:xfrm>
            <a:off x="6579221" y="3280411"/>
            <a:ext cx="2185802" cy="303901"/>
          </a:xfrm>
          <a:prstGeom prst="roundRect">
            <a:avLst>
              <a:gd fmla="val 16667" name="adj"/>
            </a:avLst>
          </a:prstGeom>
          <a:solidFill>
            <a:srgbClr val="0070C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IP payload</a:t>
            </a:r>
            <a:endParaRPr/>
          </a:p>
        </p:txBody>
      </p:sp>
      <p:cxnSp>
        <p:nvCxnSpPr>
          <p:cNvPr id="118" name="Google Shape;118;p2"/>
          <p:cNvCxnSpPr>
            <a:stCxn id="116" idx="0"/>
            <a:endCxn id="119" idx="1"/>
          </p:cNvCxnSpPr>
          <p:nvPr/>
        </p:nvCxnSpPr>
        <p:spPr>
          <a:xfrm flipH="1" rot="5400000">
            <a:off x="5852371" y="2874661"/>
            <a:ext cx="162300" cy="649200"/>
          </a:xfrm>
          <a:prstGeom prst="bentConnector3">
            <a:avLst>
              <a:gd fmla="val 193836" name="adj1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19" name="Google Shape;119;p2"/>
          <p:cNvSpPr/>
          <p:nvPr/>
        </p:nvSpPr>
        <p:spPr>
          <a:xfrm rot="5400000">
            <a:off x="5494878" y="2658455"/>
            <a:ext cx="155850" cy="1075361"/>
          </a:xfrm>
          <a:prstGeom prst="leftBrace">
            <a:avLst>
              <a:gd fmla="val 27347" name="adj1"/>
              <a:gd fmla="val 46642" name="adj2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"/>
          <p:cNvSpPr/>
          <p:nvPr/>
        </p:nvSpPr>
        <p:spPr>
          <a:xfrm rot="5400000">
            <a:off x="6414563" y="3105954"/>
            <a:ext cx="155850" cy="173465"/>
          </a:xfrm>
          <a:prstGeom prst="leftBrace">
            <a:avLst>
              <a:gd fmla="val 27347" name="adj1"/>
              <a:gd fmla="val 46642" name="adj2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1" name="Google Shape;121;p2"/>
          <p:cNvCxnSpPr>
            <a:stCxn id="116" idx="0"/>
            <a:endCxn id="120" idx="1"/>
          </p:cNvCxnSpPr>
          <p:nvPr/>
        </p:nvCxnSpPr>
        <p:spPr>
          <a:xfrm rot="-5400000">
            <a:off x="6295471" y="3077461"/>
            <a:ext cx="165600" cy="240300"/>
          </a:xfrm>
          <a:prstGeom prst="bentConnector3">
            <a:avLst>
              <a:gd fmla="val 191010" name="adj1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22" name="Google Shape;122;p2"/>
          <p:cNvSpPr txBox="1"/>
          <p:nvPr/>
        </p:nvSpPr>
        <p:spPr>
          <a:xfrm>
            <a:off x="5422046" y="3584312"/>
            <a:ext cx="110427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 header</a:t>
            </a: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5031038" y="2242128"/>
            <a:ext cx="1826961" cy="303901"/>
          </a:xfrm>
          <a:prstGeom prst="roundRect">
            <a:avLst>
              <a:gd fmla="val 16667" name="adj"/>
            </a:avLst>
          </a:prstGeom>
          <a:solidFill>
            <a:srgbClr val="00990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/>
          <p:nvPr/>
        </p:nvSpPr>
        <p:spPr>
          <a:xfrm>
            <a:off x="6106400" y="2242128"/>
            <a:ext cx="299356" cy="303901"/>
          </a:xfrm>
          <a:prstGeom prst="roundRect">
            <a:avLst>
              <a:gd fmla="val 16667" name="adj"/>
            </a:avLst>
          </a:prstGeom>
          <a:solidFill>
            <a:srgbClr val="00990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IC</a:t>
            </a: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6857999" y="2242128"/>
            <a:ext cx="1902939" cy="303901"/>
          </a:xfrm>
          <a:prstGeom prst="roundRect">
            <a:avLst>
              <a:gd fmla="val 16667" name="adj"/>
            </a:avLst>
          </a:prstGeom>
          <a:solidFill>
            <a:srgbClr val="00990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TCP payload</a:t>
            </a:r>
            <a:endParaRPr/>
          </a:p>
        </p:txBody>
      </p:sp>
      <p:cxnSp>
        <p:nvCxnSpPr>
          <p:cNvPr id="126" name="Google Shape;126;p2"/>
          <p:cNvCxnSpPr>
            <a:stCxn id="124" idx="0"/>
            <a:endCxn id="127" idx="1"/>
          </p:cNvCxnSpPr>
          <p:nvPr/>
        </p:nvCxnSpPr>
        <p:spPr>
          <a:xfrm flipH="1" rot="5400000">
            <a:off x="5849278" y="1835328"/>
            <a:ext cx="162300" cy="651300"/>
          </a:xfrm>
          <a:prstGeom prst="bentConnector3">
            <a:avLst>
              <a:gd fmla="val 238763" name="adj1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27" name="Google Shape;127;p2"/>
          <p:cNvSpPr/>
          <p:nvPr/>
        </p:nvSpPr>
        <p:spPr>
          <a:xfrm rot="5400000">
            <a:off x="5490794" y="1620172"/>
            <a:ext cx="155850" cy="1075361"/>
          </a:xfrm>
          <a:prstGeom prst="leftBrace">
            <a:avLst>
              <a:gd fmla="val 27347" name="adj1"/>
              <a:gd fmla="val 46642" name="adj2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"/>
          <p:cNvSpPr/>
          <p:nvPr/>
        </p:nvSpPr>
        <p:spPr>
          <a:xfrm rot="5400000">
            <a:off x="7505420" y="986612"/>
            <a:ext cx="155850" cy="2355184"/>
          </a:xfrm>
          <a:prstGeom prst="leftBrace">
            <a:avLst>
              <a:gd fmla="val 27347" name="adj1"/>
              <a:gd fmla="val 46642" name="adj2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9" name="Google Shape;129;p2"/>
          <p:cNvCxnSpPr>
            <a:stCxn id="124" idx="0"/>
            <a:endCxn id="128" idx="1"/>
          </p:cNvCxnSpPr>
          <p:nvPr/>
        </p:nvCxnSpPr>
        <p:spPr>
          <a:xfrm rot="-5400000">
            <a:off x="6881428" y="1461078"/>
            <a:ext cx="155700" cy="1406400"/>
          </a:xfrm>
          <a:prstGeom prst="bentConnector3">
            <a:avLst>
              <a:gd fmla="val 248870" name="adj1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30" name="Google Shape;130;p2"/>
          <p:cNvSpPr txBox="1"/>
          <p:nvPr/>
        </p:nvSpPr>
        <p:spPr>
          <a:xfrm>
            <a:off x="5316547" y="2546029"/>
            <a:ext cx="131907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TCP header</a:t>
            </a:r>
            <a:endParaRPr/>
          </a:p>
        </p:txBody>
      </p:sp>
      <p:cxnSp>
        <p:nvCxnSpPr>
          <p:cNvPr id="131" name="Google Shape;131;p2"/>
          <p:cNvCxnSpPr/>
          <p:nvPr/>
        </p:nvCxnSpPr>
        <p:spPr>
          <a:xfrm rot="10800000">
            <a:off x="5035123" y="3584312"/>
            <a:ext cx="1075361" cy="736834"/>
          </a:xfrm>
          <a:prstGeom prst="straightConnector1">
            <a:avLst/>
          </a:prstGeom>
          <a:noFill/>
          <a:ln cap="flat" cmpd="sng" w="25400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2" name="Google Shape;132;p2"/>
          <p:cNvCxnSpPr/>
          <p:nvPr/>
        </p:nvCxnSpPr>
        <p:spPr>
          <a:xfrm flipH="1" rot="10800000">
            <a:off x="7948098" y="3584312"/>
            <a:ext cx="812839" cy="736835"/>
          </a:xfrm>
          <a:prstGeom prst="straightConnector1">
            <a:avLst/>
          </a:prstGeom>
          <a:noFill/>
          <a:ln cap="flat" cmpd="sng" w="25400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3" name="Google Shape;133;p2"/>
          <p:cNvCxnSpPr/>
          <p:nvPr/>
        </p:nvCxnSpPr>
        <p:spPr>
          <a:xfrm rot="10800000">
            <a:off x="5035123" y="4627090"/>
            <a:ext cx="0" cy="702382"/>
          </a:xfrm>
          <a:prstGeom prst="straightConnector1">
            <a:avLst/>
          </a:prstGeom>
          <a:noFill/>
          <a:ln cap="flat" cmpd="sng" w="25400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4" name="Google Shape;134;p2"/>
          <p:cNvCxnSpPr/>
          <p:nvPr/>
        </p:nvCxnSpPr>
        <p:spPr>
          <a:xfrm flipH="1" rot="10800000">
            <a:off x="7704323" y="4627090"/>
            <a:ext cx="983140" cy="702382"/>
          </a:xfrm>
          <a:prstGeom prst="straightConnector1">
            <a:avLst/>
          </a:prstGeom>
          <a:noFill/>
          <a:ln cap="flat" cmpd="sng" w="25400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35" name="Google Shape;135;p2"/>
          <p:cNvSpPr/>
          <p:nvPr/>
        </p:nvSpPr>
        <p:spPr>
          <a:xfrm>
            <a:off x="5035123" y="5329472"/>
            <a:ext cx="2669200" cy="303901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 payload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1" name="Google Shape;141;p3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3"/>
          <p:cNvSpPr txBox="1"/>
          <p:nvPr>
            <p:ph idx="1" type="body"/>
          </p:nvPr>
        </p:nvSpPr>
        <p:spPr>
          <a:xfrm>
            <a:off x="228600" y="1701800"/>
            <a:ext cx="5715000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Idea: sum up data in N-bit words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Widely used in, e.g., TCP/IP/UDP</a:t>
            </a:r>
            <a:endParaRPr/>
          </a:p>
          <a:p>
            <a:pPr indent="-1333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333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Stronger protection than parity</a:t>
            </a:r>
            <a:endParaRPr/>
          </a:p>
        </p:txBody>
      </p:sp>
      <p:grpSp>
        <p:nvGrpSpPr>
          <p:cNvPr id="143" name="Google Shape;143;p3"/>
          <p:cNvGrpSpPr/>
          <p:nvPr/>
        </p:nvGrpSpPr>
        <p:grpSpPr>
          <a:xfrm>
            <a:off x="777238" y="2593172"/>
            <a:ext cx="5166362" cy="835828"/>
            <a:chOff x="1557866" y="1809750"/>
            <a:chExt cx="3280834" cy="304800"/>
          </a:xfrm>
        </p:grpSpPr>
        <p:sp>
          <p:nvSpPr>
            <p:cNvPr id="144" name="Google Shape;144;p3"/>
            <p:cNvSpPr/>
            <p:nvPr/>
          </p:nvSpPr>
          <p:spPr>
            <a:xfrm>
              <a:off x="1557866" y="1809750"/>
              <a:ext cx="2396911" cy="304800"/>
            </a:xfrm>
            <a:prstGeom prst="rect">
              <a:avLst/>
            </a:prstGeom>
            <a:solidFill>
              <a:srgbClr val="C5D8F1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1500 bytes</a:t>
              </a: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4097867" y="1809750"/>
              <a:ext cx="740833" cy="304800"/>
            </a:xfrm>
            <a:prstGeom prst="rect">
              <a:avLst/>
            </a:prstGeom>
            <a:solidFill>
              <a:srgbClr val="EAF1DD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16 bits</a:t>
              </a:r>
              <a:endParaRPr/>
            </a:p>
          </p:txBody>
        </p:sp>
      </p:grpSp>
      <p:sp>
        <p:nvSpPr>
          <p:cNvPr id="146" name="Google Shape;146;p3"/>
          <p:cNvSpPr txBox="1"/>
          <p:nvPr>
            <p:ph idx="11" type="ftr"/>
          </p:nvPr>
        </p:nvSpPr>
        <p:spPr>
          <a:xfrm>
            <a:off x="304800" y="6553200"/>
            <a:ext cx="83820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Borrowed From CSE 461 University of Washington</a:t>
            </a:r>
            <a:endParaRPr/>
          </a:p>
        </p:txBody>
      </p:sp>
      <p:sp>
        <p:nvSpPr>
          <p:cNvPr id="147" name="Google Shape;147;p3"/>
          <p:cNvSpPr txBox="1"/>
          <p:nvPr/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Checksums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4" name="Google Shape;154;p4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4"/>
          <p:cNvSpPr txBox="1"/>
          <p:nvPr>
            <p:ph idx="1" type="body"/>
          </p:nvPr>
        </p:nvSpPr>
        <p:spPr>
          <a:xfrm>
            <a:off x="228600" y="1701800"/>
            <a:ext cx="5715000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Sum is defined in 1s complement arithmetic (must add back carries)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And it’s the negative sum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“</a:t>
            </a:r>
            <a:r>
              <a:rPr i="1" lang="en-US"/>
              <a:t>The checksum field is the 16 bit one's complement of the one's complement sum of all 16 bit words …</a:t>
            </a:r>
            <a:r>
              <a:rPr lang="en-US"/>
              <a:t>” – RFC 791</a:t>
            </a:r>
            <a:endParaRPr/>
          </a:p>
        </p:txBody>
      </p:sp>
      <p:sp>
        <p:nvSpPr>
          <p:cNvPr id="156" name="Google Shape;156;p4"/>
          <p:cNvSpPr txBox="1"/>
          <p:nvPr/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Checksum</a:t>
            </a:r>
            <a:endParaRPr/>
          </a:p>
        </p:txBody>
      </p:sp>
      <p:sp>
        <p:nvSpPr>
          <p:cNvPr id="157" name="Google Shape;157;p4"/>
          <p:cNvSpPr txBox="1"/>
          <p:nvPr>
            <p:ph idx="11" type="ftr"/>
          </p:nvPr>
        </p:nvSpPr>
        <p:spPr>
          <a:xfrm>
            <a:off x="304800" y="6553200"/>
            <a:ext cx="83820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Borrowed From CSE 461 University of Washington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4" name="Google Shape;164;p5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5"/>
          <p:cNvSpPr txBox="1"/>
          <p:nvPr>
            <p:ph idx="1" type="body"/>
          </p:nvPr>
        </p:nvSpPr>
        <p:spPr>
          <a:xfrm>
            <a:off x="228600" y="1397000"/>
            <a:ext cx="5715000" cy="47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lang="en-US" sz="3300"/>
              <a:t>Sending</a:t>
            </a:r>
            <a:r>
              <a:rPr lang="en-US"/>
              <a:t>: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-US"/>
              <a:t>Arrange data in 16-bit words</a:t>
            </a:r>
            <a:endParaRPr sz="1300"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-US"/>
              <a:t>Put zero in checksum position, add</a:t>
            </a:r>
            <a:endParaRPr/>
          </a:p>
          <a:p>
            <a:pPr indent="0" lvl="2" marL="9144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-US"/>
              <a:t>Add any carryover back to get 16 bits</a:t>
            </a:r>
            <a:endParaRPr/>
          </a:p>
          <a:p>
            <a:pPr indent="-76200" lvl="3" marL="16002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76200" lvl="4" marL="20574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-US"/>
              <a:t>Negate (complement) to get sum</a:t>
            </a:r>
            <a:endParaRPr/>
          </a:p>
        </p:txBody>
      </p:sp>
      <p:grpSp>
        <p:nvGrpSpPr>
          <p:cNvPr id="166" name="Google Shape;166;p5"/>
          <p:cNvGrpSpPr/>
          <p:nvPr/>
        </p:nvGrpSpPr>
        <p:grpSpPr>
          <a:xfrm>
            <a:off x="6248401" y="1946970"/>
            <a:ext cx="1261949" cy="3539430"/>
            <a:chOff x="6309134" y="1489896"/>
            <a:chExt cx="1261949" cy="3539430"/>
          </a:xfrm>
        </p:grpSpPr>
        <p:sp>
          <p:nvSpPr>
            <p:cNvPr id="167" name="Google Shape;167;p5"/>
            <p:cNvSpPr txBox="1"/>
            <p:nvPr/>
          </p:nvSpPr>
          <p:spPr>
            <a:xfrm>
              <a:off x="6309134" y="1489896"/>
              <a:ext cx="1261949" cy="35394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0001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f203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f4f5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f6f7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+(0000)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------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2ddf0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ddf0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    2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------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ddf2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220d </a:t>
              </a:r>
              <a:endParaRPr/>
            </a:p>
          </p:txBody>
        </p:sp>
        <p:cxnSp>
          <p:nvCxnSpPr>
            <p:cNvPr id="168" name="Google Shape;168;p5"/>
            <p:cNvCxnSpPr/>
            <p:nvPr/>
          </p:nvCxnSpPr>
          <p:spPr>
            <a:xfrm>
              <a:off x="6961914" y="3241671"/>
              <a:ext cx="0" cy="248485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rgbClr val="C2D59B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69" name="Google Shape;169;p5"/>
            <p:cNvCxnSpPr/>
            <p:nvPr/>
          </p:nvCxnSpPr>
          <p:spPr>
            <a:xfrm>
              <a:off x="7010400" y="4458401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rgbClr val="C2D59B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170" name="Google Shape;170;p5"/>
          <p:cNvSpPr/>
          <p:nvPr/>
        </p:nvSpPr>
        <p:spPr>
          <a:xfrm>
            <a:off x="6248401" y="2971800"/>
            <a:ext cx="1261949" cy="25146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1" name="Google Shape;171;p5"/>
          <p:cNvSpPr txBox="1"/>
          <p:nvPr>
            <p:ph idx="11" type="ftr"/>
          </p:nvPr>
        </p:nvSpPr>
        <p:spPr>
          <a:xfrm>
            <a:off x="304800" y="6553200"/>
            <a:ext cx="83820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Borrowed From CSE 461 University of Washington</a:t>
            </a:r>
            <a:endParaRPr/>
          </a:p>
        </p:txBody>
      </p:sp>
      <p:sp>
        <p:nvSpPr>
          <p:cNvPr id="172" name="Google Shape;172;p5"/>
          <p:cNvSpPr txBox="1"/>
          <p:nvPr/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Checksum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9" name="Google Shape;179;p6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6"/>
          <p:cNvSpPr txBox="1"/>
          <p:nvPr>
            <p:ph idx="1" type="body"/>
          </p:nvPr>
        </p:nvSpPr>
        <p:spPr>
          <a:xfrm>
            <a:off x="228600" y="1397000"/>
            <a:ext cx="5715000" cy="47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Sending</a:t>
            </a:r>
            <a:r>
              <a:rPr lang="en-US"/>
              <a:t>: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Arrange data in 16-bit words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Put zero in checksum position, add</a:t>
            </a:r>
            <a:endParaRPr/>
          </a:p>
          <a:p>
            <a:pPr indent="-336550" lvl="0" marL="62865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/>
          </a:p>
          <a:p>
            <a:pPr indent="-342900" lvl="0" marL="342900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Add any carryover back to get 16 bits</a:t>
            </a:r>
            <a:endParaRPr/>
          </a:p>
          <a:p>
            <a:pPr indent="-171450" lvl="0" marL="342900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sz="2700"/>
          </a:p>
          <a:p>
            <a:pPr indent="-342900" lvl="0" marL="342900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Negate (complement) to get sum</a:t>
            </a:r>
            <a:endParaRPr/>
          </a:p>
        </p:txBody>
      </p:sp>
      <p:grpSp>
        <p:nvGrpSpPr>
          <p:cNvPr id="181" name="Google Shape;181;p6"/>
          <p:cNvGrpSpPr/>
          <p:nvPr/>
        </p:nvGrpSpPr>
        <p:grpSpPr>
          <a:xfrm>
            <a:off x="6248401" y="1946970"/>
            <a:ext cx="1261949" cy="3539430"/>
            <a:chOff x="6040345" y="1489896"/>
            <a:chExt cx="1261949" cy="3539430"/>
          </a:xfrm>
        </p:grpSpPr>
        <p:sp>
          <p:nvSpPr>
            <p:cNvPr id="182" name="Google Shape;182;p6"/>
            <p:cNvSpPr txBox="1"/>
            <p:nvPr/>
          </p:nvSpPr>
          <p:spPr>
            <a:xfrm>
              <a:off x="6040345" y="1489896"/>
              <a:ext cx="1261949" cy="35394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0001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f203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f4f5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f6f7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+(0000)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------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2ddf0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ddf0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    2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------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ddf2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220d </a:t>
              </a:r>
              <a:endParaRPr/>
            </a:p>
          </p:txBody>
        </p:sp>
        <p:cxnSp>
          <p:nvCxnSpPr>
            <p:cNvPr id="183" name="Google Shape;183;p6"/>
            <p:cNvCxnSpPr/>
            <p:nvPr/>
          </p:nvCxnSpPr>
          <p:spPr>
            <a:xfrm>
              <a:off x="6677659" y="3241671"/>
              <a:ext cx="0" cy="248485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rgbClr val="C2D59B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84" name="Google Shape;184;p6"/>
            <p:cNvCxnSpPr/>
            <p:nvPr/>
          </p:nvCxnSpPr>
          <p:spPr>
            <a:xfrm>
              <a:off x="6726145" y="4458401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rgbClr val="C2D59B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185" name="Google Shape;185;p6"/>
          <p:cNvSpPr txBox="1"/>
          <p:nvPr>
            <p:ph idx="11" type="ftr"/>
          </p:nvPr>
        </p:nvSpPr>
        <p:spPr>
          <a:xfrm>
            <a:off x="304800" y="6553200"/>
            <a:ext cx="83820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Borrowed From CSE 461 University of Washington</a:t>
            </a:r>
            <a:endParaRPr/>
          </a:p>
        </p:txBody>
      </p:sp>
      <p:sp>
        <p:nvSpPr>
          <p:cNvPr id="186" name="Google Shape;186;p6"/>
          <p:cNvSpPr txBox="1"/>
          <p:nvPr/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Checksum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"/>
          <p:cNvSpPr/>
          <p:nvPr/>
        </p:nvSpPr>
        <p:spPr>
          <a:xfrm>
            <a:off x="6400800" y="5105400"/>
            <a:ext cx="838200" cy="341500"/>
          </a:xfrm>
          <a:prstGeom prst="rect">
            <a:avLst/>
          </a:prstGeom>
          <a:solidFill>
            <a:srgbClr val="EAF1D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3" name="Google Shape;193;p7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4" name="Google Shape;194;p7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7"/>
          <p:cNvSpPr txBox="1"/>
          <p:nvPr>
            <p:ph idx="1" type="body"/>
          </p:nvPr>
        </p:nvSpPr>
        <p:spPr>
          <a:xfrm>
            <a:off x="228600" y="1397000"/>
            <a:ext cx="5715000" cy="47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Receiving</a:t>
            </a:r>
            <a:r>
              <a:rPr lang="en-US"/>
              <a:t>:</a:t>
            </a:r>
            <a:endParaRPr/>
          </a:p>
          <a:p>
            <a:pPr indent="-288925" lvl="0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Arrange data in 16-bit words</a:t>
            </a:r>
            <a:endParaRPr/>
          </a:p>
          <a:p>
            <a:pPr indent="-288925" lvl="0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Checksum will be non-zero, add</a:t>
            </a:r>
            <a:endParaRPr/>
          </a:p>
          <a:p>
            <a:pPr indent="-117475" lvl="1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sz="2700"/>
          </a:p>
          <a:p>
            <a:pPr indent="-288925" lvl="0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Add any carryover back to get 16 bits</a:t>
            </a:r>
            <a:endParaRPr/>
          </a:p>
          <a:p>
            <a:pPr indent="-117475" lvl="1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sz="2700"/>
          </a:p>
          <a:p>
            <a:pPr indent="-288925" lvl="0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Negate the result and check it is 0</a:t>
            </a:r>
            <a:endParaRPr/>
          </a:p>
        </p:txBody>
      </p:sp>
      <p:grpSp>
        <p:nvGrpSpPr>
          <p:cNvPr id="196" name="Google Shape;196;p7"/>
          <p:cNvGrpSpPr/>
          <p:nvPr/>
        </p:nvGrpSpPr>
        <p:grpSpPr>
          <a:xfrm>
            <a:off x="5975564" y="1946970"/>
            <a:ext cx="1415837" cy="3539430"/>
            <a:chOff x="6477000" y="971550"/>
            <a:chExt cx="1415837" cy="3539430"/>
          </a:xfrm>
        </p:grpSpPr>
        <p:sp>
          <p:nvSpPr>
            <p:cNvPr id="197" name="Google Shape;197;p7"/>
            <p:cNvSpPr txBox="1"/>
            <p:nvPr/>
          </p:nvSpPr>
          <p:spPr>
            <a:xfrm>
              <a:off x="6477000" y="971550"/>
              <a:ext cx="1415837" cy="35394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0001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f203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f4f5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f6f7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+ 220d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------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2fffd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fffd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    2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------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ffff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0000 </a:t>
              </a:r>
              <a:endParaRPr/>
            </a:p>
          </p:txBody>
        </p:sp>
        <p:cxnSp>
          <p:nvCxnSpPr>
            <p:cNvPr id="198" name="Google Shape;198;p7"/>
            <p:cNvCxnSpPr/>
            <p:nvPr/>
          </p:nvCxnSpPr>
          <p:spPr>
            <a:xfrm>
              <a:off x="7315200" y="2724150"/>
              <a:ext cx="0" cy="248485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rgbClr val="C2D59B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99" name="Google Shape;199;p7"/>
            <p:cNvCxnSpPr/>
            <p:nvPr/>
          </p:nvCxnSpPr>
          <p:spPr>
            <a:xfrm>
              <a:off x="7363686" y="394088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rgbClr val="C2D59B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200" name="Google Shape;200;p7"/>
          <p:cNvSpPr/>
          <p:nvPr/>
        </p:nvSpPr>
        <p:spPr>
          <a:xfrm>
            <a:off x="6096001" y="3390072"/>
            <a:ext cx="1261949" cy="21336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1" name="Google Shape;201;p7"/>
          <p:cNvSpPr txBox="1"/>
          <p:nvPr>
            <p:ph idx="11" type="ftr"/>
          </p:nvPr>
        </p:nvSpPr>
        <p:spPr>
          <a:xfrm>
            <a:off x="304800" y="6553200"/>
            <a:ext cx="83820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Borrowed From CSE 461 University of Washington</a:t>
            </a:r>
            <a:endParaRPr/>
          </a:p>
        </p:txBody>
      </p:sp>
      <p:sp>
        <p:nvSpPr>
          <p:cNvPr id="202" name="Google Shape;202;p7"/>
          <p:cNvSpPr txBox="1"/>
          <p:nvPr/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Checksum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"/>
          <p:cNvSpPr/>
          <p:nvPr/>
        </p:nvSpPr>
        <p:spPr>
          <a:xfrm>
            <a:off x="6400800" y="5105400"/>
            <a:ext cx="838200" cy="341500"/>
          </a:xfrm>
          <a:prstGeom prst="rect">
            <a:avLst/>
          </a:prstGeom>
          <a:solidFill>
            <a:srgbClr val="EAF1D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9" name="Google Shape;209;p8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0" name="Google Shape;210;p8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8"/>
          <p:cNvSpPr txBox="1"/>
          <p:nvPr>
            <p:ph idx="1" type="body"/>
          </p:nvPr>
        </p:nvSpPr>
        <p:spPr>
          <a:xfrm>
            <a:off x="228600" y="1397000"/>
            <a:ext cx="5715000" cy="47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Receiving</a:t>
            </a:r>
            <a:r>
              <a:rPr lang="en-US"/>
              <a:t>:</a:t>
            </a:r>
            <a:endParaRPr/>
          </a:p>
          <a:p>
            <a:pPr indent="-288925" lvl="0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Arrange data in 16-bit words</a:t>
            </a:r>
            <a:endParaRPr/>
          </a:p>
          <a:p>
            <a:pPr indent="-288925" lvl="0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Checksum will be non-zero, add</a:t>
            </a:r>
            <a:endParaRPr/>
          </a:p>
          <a:p>
            <a:pPr indent="-117475" lvl="1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sz="2700"/>
          </a:p>
          <a:p>
            <a:pPr indent="-288925" lvl="0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Add any carryover back to get 16 bits</a:t>
            </a:r>
            <a:endParaRPr/>
          </a:p>
          <a:p>
            <a:pPr indent="-117475" lvl="1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sz="2700"/>
          </a:p>
          <a:p>
            <a:pPr indent="-288925" lvl="0" marL="288925" rtl="0" algn="l">
              <a:lnSpc>
                <a:spcPct val="8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AutoNum type="arabicPeriod"/>
            </a:pPr>
            <a:r>
              <a:rPr lang="en-US" sz="2700"/>
              <a:t>Negate the result and check it is 0</a:t>
            </a:r>
            <a:endParaRPr/>
          </a:p>
        </p:txBody>
      </p:sp>
      <p:grpSp>
        <p:nvGrpSpPr>
          <p:cNvPr id="212" name="Google Shape;212;p8"/>
          <p:cNvGrpSpPr/>
          <p:nvPr/>
        </p:nvGrpSpPr>
        <p:grpSpPr>
          <a:xfrm>
            <a:off x="5975564" y="1946970"/>
            <a:ext cx="1415837" cy="3539430"/>
            <a:chOff x="6477000" y="971550"/>
            <a:chExt cx="1415837" cy="3539430"/>
          </a:xfrm>
        </p:grpSpPr>
        <p:sp>
          <p:nvSpPr>
            <p:cNvPr id="213" name="Google Shape;213;p8"/>
            <p:cNvSpPr txBox="1"/>
            <p:nvPr/>
          </p:nvSpPr>
          <p:spPr>
            <a:xfrm>
              <a:off x="6477000" y="971550"/>
              <a:ext cx="1415837" cy="35394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0001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f203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f4f5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f6f7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+ 220d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------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2fffd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fffd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    2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------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ffff </a:t>
              </a:r>
              <a:endParaRPr/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0000 </a:t>
              </a:r>
              <a:endParaRPr/>
            </a:p>
          </p:txBody>
        </p:sp>
        <p:cxnSp>
          <p:nvCxnSpPr>
            <p:cNvPr id="214" name="Google Shape;214;p8"/>
            <p:cNvCxnSpPr/>
            <p:nvPr/>
          </p:nvCxnSpPr>
          <p:spPr>
            <a:xfrm>
              <a:off x="7315200" y="2724150"/>
              <a:ext cx="0" cy="248485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rgbClr val="C2D59B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15" name="Google Shape;215;p8"/>
            <p:cNvCxnSpPr/>
            <p:nvPr/>
          </p:nvCxnSpPr>
          <p:spPr>
            <a:xfrm>
              <a:off x="7363686" y="394088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rgbClr val="C2D59B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216" name="Google Shape;216;p8"/>
          <p:cNvSpPr txBox="1"/>
          <p:nvPr>
            <p:ph idx="11" type="ftr"/>
          </p:nvPr>
        </p:nvSpPr>
        <p:spPr>
          <a:xfrm>
            <a:off x="304800" y="6553200"/>
            <a:ext cx="83820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Borrowed From CSE 461 University of Washington</a:t>
            </a:r>
            <a:endParaRPr/>
          </a:p>
        </p:txBody>
      </p:sp>
      <p:sp>
        <p:nvSpPr>
          <p:cNvPr id="217" name="Google Shape;217;p8"/>
          <p:cNvSpPr txBox="1"/>
          <p:nvPr/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Checksum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"/>
          <p:cNvSpPr txBox="1"/>
          <p:nvPr>
            <p:ph idx="12" type="sldNum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4" name="Google Shape;224;p9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9"/>
          <p:cNvSpPr txBox="1"/>
          <p:nvPr>
            <p:ph idx="1" type="body"/>
          </p:nvPr>
        </p:nvSpPr>
        <p:spPr>
          <a:xfrm>
            <a:off x="228600" y="1397000"/>
            <a:ext cx="5715000" cy="47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How well does the checksum work?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What is the distance of the code?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How many errors will it detect/correct?</a:t>
            </a:r>
            <a:endParaRPr/>
          </a:p>
          <a:p>
            <a:pPr indent="0" lvl="1" marL="4572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What about larger errors?</a:t>
            </a:r>
            <a:endParaRPr/>
          </a:p>
          <a:p>
            <a:pPr indent="0" lvl="1" marL="4572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26" name="Google Shape;226;p9"/>
          <p:cNvSpPr txBox="1"/>
          <p:nvPr>
            <p:ph idx="11" type="ftr"/>
          </p:nvPr>
        </p:nvSpPr>
        <p:spPr>
          <a:xfrm>
            <a:off x="304800" y="6553200"/>
            <a:ext cx="83820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Borrowed From CSE 461 University of Washington</a:t>
            </a:r>
            <a:endParaRPr/>
          </a:p>
        </p:txBody>
      </p:sp>
      <p:sp>
        <p:nvSpPr>
          <p:cNvPr id="227" name="Google Shape;227;p9"/>
          <p:cNvSpPr txBox="1"/>
          <p:nvPr/>
        </p:nvSpPr>
        <p:spPr>
          <a:xfrm>
            <a:off x="152400" y="152400"/>
            <a:ext cx="8763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Checksum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2019-02-26T22:33:35Z</dcterms:created>
  <dc:creator>Kyle Jamieson</dc:creator>
</cp:coreProperties>
</file>